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2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0" r:id="rId3"/>
    <p:sldMasterId id="2147483676" r:id="rId4"/>
    <p:sldMasterId id="2147483680" r:id="rId5"/>
  </p:sldMasterIdLst>
  <p:notesMasterIdLst>
    <p:notesMasterId r:id="rId56"/>
  </p:notesMasterIdLst>
  <p:sldIdLst>
    <p:sldId id="256" r:id="rId6"/>
    <p:sldId id="258" r:id="rId7"/>
    <p:sldId id="259" r:id="rId8"/>
    <p:sldId id="260" r:id="rId9"/>
    <p:sldId id="396" r:id="rId10"/>
    <p:sldId id="877" r:id="rId11"/>
    <p:sldId id="880" r:id="rId12"/>
    <p:sldId id="893" r:id="rId13"/>
    <p:sldId id="886" r:id="rId14"/>
    <p:sldId id="900" r:id="rId15"/>
    <p:sldId id="901" r:id="rId16"/>
    <p:sldId id="894" r:id="rId17"/>
    <p:sldId id="895" r:id="rId18"/>
    <p:sldId id="896" r:id="rId19"/>
    <p:sldId id="899" r:id="rId20"/>
    <p:sldId id="897" r:id="rId21"/>
    <p:sldId id="898" r:id="rId22"/>
    <p:sldId id="261" r:id="rId23"/>
    <p:sldId id="269" r:id="rId24"/>
    <p:sldId id="1537" r:id="rId25"/>
    <p:sldId id="1546" r:id="rId26"/>
    <p:sldId id="1538" r:id="rId27"/>
    <p:sldId id="1541" r:id="rId28"/>
    <p:sldId id="1542" r:id="rId29"/>
    <p:sldId id="1548" r:id="rId30"/>
    <p:sldId id="1539" r:id="rId31"/>
    <p:sldId id="1547" r:id="rId32"/>
    <p:sldId id="1516" r:id="rId33"/>
    <p:sldId id="1536" r:id="rId34"/>
    <p:sldId id="262" r:id="rId35"/>
    <p:sldId id="263" r:id="rId36"/>
    <p:sldId id="1549" r:id="rId37"/>
    <p:sldId id="1550" r:id="rId38"/>
    <p:sldId id="257" r:id="rId39"/>
    <p:sldId id="1551" r:id="rId40"/>
    <p:sldId id="1552" r:id="rId41"/>
    <p:sldId id="1553" r:id="rId42"/>
    <p:sldId id="1554" r:id="rId43"/>
    <p:sldId id="1555" r:id="rId44"/>
    <p:sldId id="1556" r:id="rId45"/>
    <p:sldId id="273" r:id="rId46"/>
    <p:sldId id="272" r:id="rId47"/>
    <p:sldId id="1557" r:id="rId48"/>
    <p:sldId id="266" r:id="rId49"/>
    <p:sldId id="1558" r:id="rId50"/>
    <p:sldId id="271" r:id="rId51"/>
    <p:sldId id="264" r:id="rId52"/>
    <p:sldId id="265" r:id="rId53"/>
    <p:sldId id="268" r:id="rId54"/>
    <p:sldId id="267" r:id="rId55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26FF16EB-61D8-4072-A627-9CA90E3B5BD2}">
          <p14:sldIdLst>
            <p14:sldId id="256"/>
            <p14:sldId id="258"/>
            <p14:sldId id="259"/>
            <p14:sldId id="260"/>
            <p14:sldId id="396"/>
            <p14:sldId id="877"/>
            <p14:sldId id="880"/>
            <p14:sldId id="893"/>
            <p14:sldId id="886"/>
            <p14:sldId id="900"/>
            <p14:sldId id="901"/>
            <p14:sldId id="894"/>
            <p14:sldId id="895"/>
            <p14:sldId id="896"/>
            <p14:sldId id="899"/>
            <p14:sldId id="897"/>
            <p14:sldId id="898"/>
            <p14:sldId id="261"/>
            <p14:sldId id="269"/>
            <p14:sldId id="1537"/>
            <p14:sldId id="1546"/>
            <p14:sldId id="1538"/>
            <p14:sldId id="1541"/>
            <p14:sldId id="1542"/>
            <p14:sldId id="1548"/>
            <p14:sldId id="1539"/>
            <p14:sldId id="1547"/>
            <p14:sldId id="1516"/>
            <p14:sldId id="1536"/>
            <p14:sldId id="262"/>
            <p14:sldId id="263"/>
            <p14:sldId id="1549"/>
            <p14:sldId id="1550"/>
            <p14:sldId id="257"/>
            <p14:sldId id="1551"/>
            <p14:sldId id="1552"/>
            <p14:sldId id="1553"/>
            <p14:sldId id="1554"/>
            <p14:sldId id="1555"/>
            <p14:sldId id="1556"/>
            <p14:sldId id="273"/>
            <p14:sldId id="272"/>
            <p14:sldId id="1557"/>
            <p14:sldId id="266"/>
            <p14:sldId id="1558"/>
            <p14:sldId id="271"/>
            <p14:sldId id="264"/>
            <p14:sldId id="265"/>
            <p14:sldId id="268"/>
            <p14:sldId id="26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870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E" b="1"/>
              <a:t>All MTs - Members</a:t>
            </a:r>
            <a:r>
              <a:rPr lang="en-IE" b="1" baseline="0"/>
              <a:t> and Assets</a:t>
            </a:r>
            <a:endParaRPr lang="en-IE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IE"/>
        </a:p>
      </c:txPr>
    </c:title>
    <c:autoTitleDeleted val="0"/>
    <c:plotArea>
      <c:layout/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Members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Sheet1!$A$2:$A$26</c:f>
              <c:numCache>
                <c:formatCode>mmm\-yy</c:formatCode>
                <c:ptCount val="25"/>
                <c:pt idx="0">
                  <c:v>45078</c:v>
                </c:pt>
                <c:pt idx="1">
                  <c:v>45108</c:v>
                </c:pt>
                <c:pt idx="2">
                  <c:v>45139</c:v>
                </c:pt>
                <c:pt idx="3">
                  <c:v>45170</c:v>
                </c:pt>
                <c:pt idx="4">
                  <c:v>45200</c:v>
                </c:pt>
                <c:pt idx="5">
                  <c:v>45231</c:v>
                </c:pt>
                <c:pt idx="6">
                  <c:v>45261</c:v>
                </c:pt>
                <c:pt idx="7">
                  <c:v>45292</c:v>
                </c:pt>
                <c:pt idx="8">
                  <c:v>45323</c:v>
                </c:pt>
                <c:pt idx="9">
                  <c:v>45352</c:v>
                </c:pt>
                <c:pt idx="10">
                  <c:v>45383</c:v>
                </c:pt>
                <c:pt idx="11">
                  <c:v>45413</c:v>
                </c:pt>
                <c:pt idx="12">
                  <c:v>45444</c:v>
                </c:pt>
                <c:pt idx="13">
                  <c:v>45474</c:v>
                </c:pt>
                <c:pt idx="14">
                  <c:v>45505</c:v>
                </c:pt>
                <c:pt idx="15">
                  <c:v>45536</c:v>
                </c:pt>
                <c:pt idx="16">
                  <c:v>45566</c:v>
                </c:pt>
                <c:pt idx="17">
                  <c:v>45597</c:v>
                </c:pt>
                <c:pt idx="18">
                  <c:v>45627</c:v>
                </c:pt>
                <c:pt idx="19">
                  <c:v>45658</c:v>
                </c:pt>
                <c:pt idx="20">
                  <c:v>45689</c:v>
                </c:pt>
                <c:pt idx="21">
                  <c:v>45717</c:v>
                </c:pt>
                <c:pt idx="22">
                  <c:v>45748</c:v>
                </c:pt>
                <c:pt idx="23">
                  <c:v>45778</c:v>
                </c:pt>
                <c:pt idx="24">
                  <c:v>45809</c:v>
                </c:pt>
              </c:numCache>
            </c:numRef>
          </c:cat>
          <c:val>
            <c:numRef>
              <c:f>Sheet1!$C$2:$C$26</c:f>
              <c:numCache>
                <c:formatCode>#,##0.00_ ;\-#,##0.00\ </c:formatCode>
                <c:ptCount val="25"/>
                <c:pt idx="0">
                  <c:v>315290</c:v>
                </c:pt>
                <c:pt idx="1">
                  <c:v>338502</c:v>
                </c:pt>
                <c:pt idx="2">
                  <c:v>359511</c:v>
                </c:pt>
                <c:pt idx="3">
                  <c:v>381160</c:v>
                </c:pt>
                <c:pt idx="4">
                  <c:v>401047</c:v>
                </c:pt>
                <c:pt idx="5">
                  <c:v>425659</c:v>
                </c:pt>
                <c:pt idx="6">
                  <c:v>440960</c:v>
                </c:pt>
                <c:pt idx="7">
                  <c:v>456519</c:v>
                </c:pt>
                <c:pt idx="8">
                  <c:v>469651</c:v>
                </c:pt>
                <c:pt idx="9">
                  <c:v>483362</c:v>
                </c:pt>
                <c:pt idx="10">
                  <c:v>500428</c:v>
                </c:pt>
                <c:pt idx="11">
                  <c:v>509975</c:v>
                </c:pt>
                <c:pt idx="12">
                  <c:v>518218</c:v>
                </c:pt>
                <c:pt idx="13">
                  <c:v>537740</c:v>
                </c:pt>
                <c:pt idx="14">
                  <c:v>548547</c:v>
                </c:pt>
                <c:pt idx="15">
                  <c:v>562005</c:v>
                </c:pt>
                <c:pt idx="16">
                  <c:v>571605</c:v>
                </c:pt>
                <c:pt idx="17">
                  <c:v>580239</c:v>
                </c:pt>
                <c:pt idx="18">
                  <c:v>585388</c:v>
                </c:pt>
                <c:pt idx="19">
                  <c:v>593417</c:v>
                </c:pt>
                <c:pt idx="20">
                  <c:v>602397</c:v>
                </c:pt>
                <c:pt idx="21">
                  <c:v>611362</c:v>
                </c:pt>
                <c:pt idx="22">
                  <c:v>619563</c:v>
                </c:pt>
                <c:pt idx="23">
                  <c:v>643248</c:v>
                </c:pt>
                <c:pt idx="24">
                  <c:v>659641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B89-4CDE-8503-FC3D4D04C0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12206000"/>
        <c:axId val="512202400"/>
      </c:lineChar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Assets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Sheet1!$A$2:$A$26</c:f>
              <c:numCache>
                <c:formatCode>mmm\-yy</c:formatCode>
                <c:ptCount val="25"/>
                <c:pt idx="0">
                  <c:v>45078</c:v>
                </c:pt>
                <c:pt idx="1">
                  <c:v>45108</c:v>
                </c:pt>
                <c:pt idx="2">
                  <c:v>45139</c:v>
                </c:pt>
                <c:pt idx="3">
                  <c:v>45170</c:v>
                </c:pt>
                <c:pt idx="4">
                  <c:v>45200</c:v>
                </c:pt>
                <c:pt idx="5">
                  <c:v>45231</c:v>
                </c:pt>
                <c:pt idx="6">
                  <c:v>45261</c:v>
                </c:pt>
                <c:pt idx="7">
                  <c:v>45292</c:v>
                </c:pt>
                <c:pt idx="8">
                  <c:v>45323</c:v>
                </c:pt>
                <c:pt idx="9">
                  <c:v>45352</c:v>
                </c:pt>
                <c:pt idx="10">
                  <c:v>45383</c:v>
                </c:pt>
                <c:pt idx="11">
                  <c:v>45413</c:v>
                </c:pt>
                <c:pt idx="12">
                  <c:v>45444</c:v>
                </c:pt>
                <c:pt idx="13">
                  <c:v>45474</c:v>
                </c:pt>
                <c:pt idx="14">
                  <c:v>45505</c:v>
                </c:pt>
                <c:pt idx="15">
                  <c:v>45536</c:v>
                </c:pt>
                <c:pt idx="16">
                  <c:v>45566</c:v>
                </c:pt>
                <c:pt idx="17">
                  <c:v>45597</c:v>
                </c:pt>
                <c:pt idx="18">
                  <c:v>45627</c:v>
                </c:pt>
                <c:pt idx="19">
                  <c:v>45658</c:v>
                </c:pt>
                <c:pt idx="20">
                  <c:v>45689</c:v>
                </c:pt>
                <c:pt idx="21">
                  <c:v>45717</c:v>
                </c:pt>
                <c:pt idx="22">
                  <c:v>45748</c:v>
                </c:pt>
                <c:pt idx="23">
                  <c:v>45778</c:v>
                </c:pt>
                <c:pt idx="24">
                  <c:v>45809</c:v>
                </c:pt>
              </c:numCache>
            </c:numRef>
          </c:cat>
          <c:val>
            <c:numRef>
              <c:f>Sheet1!$B$2:$B$26</c:f>
              <c:numCache>
                <c:formatCode>"€"#,##0_);[Red]\("€"#,##0\)</c:formatCode>
                <c:ptCount val="25"/>
                <c:pt idx="0">
                  <c:v>13853779839</c:v>
                </c:pt>
                <c:pt idx="1">
                  <c:v>15173450326</c:v>
                </c:pt>
                <c:pt idx="2">
                  <c:v>16076913865</c:v>
                </c:pt>
                <c:pt idx="3">
                  <c:v>17001079026</c:v>
                </c:pt>
                <c:pt idx="4">
                  <c:v>17689776589</c:v>
                </c:pt>
                <c:pt idx="5">
                  <c:v>19964347053</c:v>
                </c:pt>
                <c:pt idx="6">
                  <c:v>21783193774</c:v>
                </c:pt>
                <c:pt idx="7">
                  <c:v>22615958293</c:v>
                </c:pt>
                <c:pt idx="8">
                  <c:v>23781360534</c:v>
                </c:pt>
                <c:pt idx="9">
                  <c:v>25011168529</c:v>
                </c:pt>
                <c:pt idx="10">
                  <c:v>25541463140</c:v>
                </c:pt>
                <c:pt idx="11">
                  <c:v>26420475192</c:v>
                </c:pt>
                <c:pt idx="12">
                  <c:v>27246949970</c:v>
                </c:pt>
                <c:pt idx="13">
                  <c:v>28391193079</c:v>
                </c:pt>
                <c:pt idx="14">
                  <c:v>29210101318</c:v>
                </c:pt>
                <c:pt idx="15">
                  <c:v>30399225913</c:v>
                </c:pt>
                <c:pt idx="16">
                  <c:v>30750460039</c:v>
                </c:pt>
                <c:pt idx="17">
                  <c:v>32368200367</c:v>
                </c:pt>
                <c:pt idx="18">
                  <c:v>32458314008</c:v>
                </c:pt>
                <c:pt idx="19">
                  <c:v>33668189471</c:v>
                </c:pt>
                <c:pt idx="20">
                  <c:v>33851209864</c:v>
                </c:pt>
                <c:pt idx="21">
                  <c:v>32574626756</c:v>
                </c:pt>
                <c:pt idx="22">
                  <c:v>34302604086</c:v>
                </c:pt>
                <c:pt idx="23">
                  <c:v>32234078706</c:v>
                </c:pt>
                <c:pt idx="24">
                  <c:v>35154643387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B89-4CDE-8503-FC3D4D04C0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32346536"/>
        <c:axId val="732346176"/>
      </c:lineChart>
      <c:dateAx>
        <c:axId val="512206000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2202400"/>
        <c:crosses val="autoZero"/>
        <c:auto val="1"/>
        <c:lblOffset val="100"/>
        <c:baseTimeUnit val="months"/>
      </c:dateAx>
      <c:valAx>
        <c:axId val="512202400"/>
        <c:scaling>
          <c:orientation val="minMax"/>
          <c:min val="2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_ ;\-#,##0.00\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2206000"/>
        <c:crosses val="autoZero"/>
        <c:crossBetween val="between"/>
      </c:valAx>
      <c:valAx>
        <c:axId val="732346176"/>
        <c:scaling>
          <c:orientation val="minMax"/>
          <c:min val="10000000000"/>
        </c:scaling>
        <c:delete val="0"/>
        <c:axPos val="r"/>
        <c:numFmt formatCode="&quot;€&quot;#,##0_);[Red]\(&quot;€&quot;#,##0\)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2346536"/>
        <c:crosses val="max"/>
        <c:crossBetween val="between"/>
      </c:valAx>
      <c:dateAx>
        <c:axId val="732346536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extTo"/>
        <c:crossAx val="732346176"/>
        <c:crosses val="autoZero"/>
        <c:auto val="1"/>
        <c:lblOffset val="100"/>
        <c:baseTimeUnit val="months"/>
        <c:majorUnit val="1"/>
        <c:minorUnit val="1"/>
      </c:date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Group schemes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'Group DC1'!$B$1</c:f>
              <c:strCache>
                <c:ptCount val="1"/>
                <c:pt idx="0">
                  <c:v>January 2023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'Group DC1'!$A$2</c:f>
              <c:strCache>
                <c:ptCount val="1"/>
                <c:pt idx="0">
                  <c:v>Group DC schemes</c:v>
                </c:pt>
              </c:strCache>
            </c:strRef>
          </c:cat>
          <c:val>
            <c:numRef>
              <c:f>'Group DC1'!$B$2</c:f>
              <c:numCache>
                <c:formatCode>#,##0</c:formatCode>
                <c:ptCount val="1"/>
                <c:pt idx="0">
                  <c:v>17500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DA-4877-86BC-133C2489D00C}"/>
            </c:ext>
          </c:extLst>
        </c:ser>
        <c:ser>
          <c:idx val="1"/>
          <c:order val="1"/>
          <c:tx>
            <c:strRef>
              <c:f>'Group DC1'!$C$1</c:f>
              <c:strCache>
                <c:ptCount val="1"/>
                <c:pt idx="0">
                  <c:v>September 2025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'Group DC1'!$A$2</c:f>
              <c:strCache>
                <c:ptCount val="1"/>
                <c:pt idx="0">
                  <c:v>Group DC schemes</c:v>
                </c:pt>
              </c:strCache>
            </c:strRef>
          </c:cat>
          <c:val>
            <c:numRef>
              <c:f>'Group DC1'!$C$2</c:f>
              <c:numCache>
                <c:formatCode>#,##0</c:formatCode>
                <c:ptCount val="1"/>
                <c:pt idx="0">
                  <c:v>9135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BDA-4877-86BC-133C2489D0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18498096"/>
        <c:axId val="718495576"/>
      </c:barChart>
      <c:catAx>
        <c:axId val="71849809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18495576"/>
        <c:crosses val="autoZero"/>
        <c:auto val="1"/>
        <c:lblAlgn val="ctr"/>
        <c:lblOffset val="100"/>
        <c:noMultiLvlLbl val="0"/>
      </c:catAx>
      <c:valAx>
        <c:axId val="718495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8498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/>
              <a:t>OMAs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'OMA1'!$B$1</c:f>
              <c:strCache>
                <c:ptCount val="1"/>
                <c:pt idx="0">
                  <c:v>January 2023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'OMA1'!$A$2</c:f>
              <c:strCache>
                <c:ptCount val="1"/>
                <c:pt idx="0">
                  <c:v>Non-derogated OMAs</c:v>
                </c:pt>
              </c:strCache>
            </c:strRef>
          </c:cat>
          <c:val>
            <c:numRef>
              <c:f>'OMA1'!$B$2</c:f>
              <c:numCache>
                <c:formatCode>#,##0</c:formatCode>
                <c:ptCount val="1"/>
                <c:pt idx="0">
                  <c:v>141500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F3-4609-A244-49ED2A2BD277}"/>
            </c:ext>
          </c:extLst>
        </c:ser>
        <c:ser>
          <c:idx val="1"/>
          <c:order val="1"/>
          <c:tx>
            <c:strRef>
              <c:f>'OMA1'!$C$1</c:f>
              <c:strCache>
                <c:ptCount val="1"/>
                <c:pt idx="0">
                  <c:v>September 2025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'OMA1'!$A$2</c:f>
              <c:strCache>
                <c:ptCount val="1"/>
                <c:pt idx="0">
                  <c:v>Non-derogated OMAs</c:v>
                </c:pt>
              </c:strCache>
            </c:strRef>
          </c:cat>
          <c:val>
            <c:numRef>
              <c:f>'OMA1'!$C$2</c:f>
              <c:numCache>
                <c:formatCode>#,##0</c:formatCode>
                <c:ptCount val="1"/>
                <c:pt idx="0">
                  <c:v>89710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9F3-4609-A244-49ED2A2BD2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19109976"/>
        <c:axId val="619111056"/>
      </c:barChart>
      <c:catAx>
        <c:axId val="61910997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19111056"/>
        <c:crosses val="autoZero"/>
        <c:auto val="1"/>
        <c:lblAlgn val="ctr"/>
        <c:lblOffset val="100"/>
        <c:noMultiLvlLbl val="0"/>
      </c:catAx>
      <c:valAx>
        <c:axId val="619111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91099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/>
              <a:t>Value of PRSA assets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PRSA!$B$1</c:f>
              <c:strCache>
                <c:ptCount val="1"/>
                <c:pt idx="0">
                  <c:v>Assets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PRSA!$A$2:$A$11</c:f>
              <c:strCache>
                <c:ptCount val="10"/>
                <c:pt idx="0">
                  <c:v>2023Q1</c:v>
                </c:pt>
                <c:pt idx="1">
                  <c:v>2023Q2</c:v>
                </c:pt>
                <c:pt idx="2">
                  <c:v>2023Q3</c:v>
                </c:pt>
                <c:pt idx="3">
                  <c:v>2023Q4</c:v>
                </c:pt>
                <c:pt idx="4">
                  <c:v>2024Q1</c:v>
                </c:pt>
                <c:pt idx="5">
                  <c:v>2024Q2</c:v>
                </c:pt>
                <c:pt idx="6">
                  <c:v>2024Q3</c:v>
                </c:pt>
                <c:pt idx="7">
                  <c:v>2024Q4</c:v>
                </c:pt>
                <c:pt idx="8">
                  <c:v>2025Q1</c:v>
                </c:pt>
                <c:pt idx="9">
                  <c:v>2025Q2</c:v>
                </c:pt>
              </c:strCache>
            </c:strRef>
          </c:cat>
          <c:val>
            <c:numRef>
              <c:f>PRSA!$B$2:$B$11</c:f>
              <c:numCache>
                <c:formatCode>"€"#,##0.0,,," bn"</c:formatCode>
                <c:ptCount val="10"/>
                <c:pt idx="0">
                  <c:v>9206774371.9400005</c:v>
                </c:pt>
                <c:pt idx="1">
                  <c:v>9882346697.2400017</c:v>
                </c:pt>
                <c:pt idx="2">
                  <c:v>10473819426.400002</c:v>
                </c:pt>
                <c:pt idx="3">
                  <c:v>12014300292.310001</c:v>
                </c:pt>
                <c:pt idx="4">
                  <c:v>13520478820.630001</c:v>
                </c:pt>
                <c:pt idx="5">
                  <c:v>14662088573.109997</c:v>
                </c:pt>
                <c:pt idx="6">
                  <c:v>16047484726.27</c:v>
                </c:pt>
                <c:pt idx="7">
                  <c:v>18552891215.18</c:v>
                </c:pt>
                <c:pt idx="8">
                  <c:v>18978850065.02</c:v>
                </c:pt>
                <c:pt idx="9">
                  <c:v>20018538654.129997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128-418D-808A-E68D6D7E11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32435784"/>
        <c:axId val="832432184"/>
      </c:lineChart>
      <c:catAx>
        <c:axId val="832435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2432184"/>
        <c:crosses val="autoZero"/>
        <c:auto val="1"/>
        <c:lblAlgn val="ctr"/>
        <c:lblOffset val="100"/>
        <c:noMultiLvlLbl val="0"/>
      </c:catAx>
      <c:valAx>
        <c:axId val="832432184"/>
        <c:scaling>
          <c:orientation val="minMax"/>
          <c:min val="8000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€&quot;#,##0.0,,,&quot; bn&quot;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2435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E" sz="1800" b="1"/>
              <a:t>Defined Benefit Schemes </a:t>
            </a:r>
          </a:p>
          <a:p>
            <a:pPr>
              <a:defRPr sz="1800" b="1"/>
            </a:pPr>
            <a:r>
              <a:rPr lang="en-IE" sz="1800" b="1"/>
              <a:t>(subject to Funding Standard)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DB!$A$2</c:f>
              <c:strCache>
                <c:ptCount val="1"/>
                <c:pt idx="0">
                  <c:v>Defined Benefit Schemes (subject to Funding Standard)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3AF-4DAB-952A-1A3EDD83D865}"/>
              </c:ext>
            </c:extLst>
          </c:dPt>
          <c:cat>
            <c:numRef>
              <c:f>DB!$B$1:$C$1</c:f>
              <c:numCache>
                <c:formatCode>mmmm\ yyyy</c:formatCode>
                <c:ptCount val="2"/>
                <c:pt idx="0">
                  <c:v>44927</c:v>
                </c:pt>
                <c:pt idx="1">
                  <c:v>45901</c:v>
                </c:pt>
              </c:numCache>
            </c:numRef>
          </c:cat>
          <c:val>
            <c:numRef>
              <c:f>DB!$B$2:$C$2</c:f>
              <c:numCache>
                <c:formatCode>#,##0</c:formatCode>
                <c:ptCount val="2"/>
                <c:pt idx="0">
                  <c:v>520</c:v>
                </c:pt>
                <c:pt idx="1">
                  <c:v>440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3AF-4DAB-952A-1A3EDD83D8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553930440"/>
        <c:axId val="553931160"/>
      </c:barChart>
      <c:catAx>
        <c:axId val="553930440"/>
        <c:scaling>
          <c:orientation val="minMax"/>
        </c:scaling>
        <c:delete val="0"/>
        <c:axPos val="b"/>
        <c:numFmt formatCode="mmmm\ 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3931160"/>
        <c:crosses val="autoZero"/>
        <c:auto val="0"/>
        <c:lblAlgn val="ctr"/>
        <c:lblOffset val="100"/>
        <c:noMultiLvlLbl val="0"/>
      </c:catAx>
      <c:valAx>
        <c:axId val="55393116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3930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C61626-589B-41D5-9FB4-F47B22829C1B}" type="datetimeFigureOut">
              <a:rPr lang="en-IE" smtClean="0"/>
              <a:t>16/09/2025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732A18-9C46-4EC6-A745-74E52474D09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79844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B0CBE5-A6BD-BE91-CE7D-4F913F786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6728D9-429C-01AC-497D-33671BD0EC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293624-79AB-5581-D397-83B360E34D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C88097-513A-AD46-DE9B-EA62F26483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0F9508-EB51-4B53-B821-0889E189E1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35888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CB862-73ED-F835-DF4C-B235200924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A374DD-36E0-1BCD-2AC6-8BD346BADE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35188D-5139-ED05-379C-39D507EBD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3EABFD-03FD-EBB2-52E7-886B5F6F09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CE8300-110B-412E-AA2C-27B515FEDC60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I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9566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872287-E086-B6BC-7AF0-BBA43D93C2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853DA8-879F-05CB-A53B-7E65F3C547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676770-A4C3-C674-96B5-AD4C2597ED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/>
          <a:lstStyle/>
          <a:p>
            <a:endParaRPr lang="en-IE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I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2DAAEA-3F01-D8D7-1F60-E2BF50A5ED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CE8300-110B-412E-AA2C-27B515FEDC60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I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899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FEBAC7-AEC8-09F7-1D51-D7B5D1A0B3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E5241B-3A5B-F1B7-FD4F-05574A002D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26C766-28B8-D652-58C5-BC567ACDA2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9450" y="4778375"/>
            <a:ext cx="5438775" cy="4043892"/>
          </a:xfrm>
          <a:prstGeom prst="rect">
            <a:avLst/>
          </a:prstGeom>
        </p:spPr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5EA483-73C0-6CFB-9AB9-094CDD6791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CE8300-110B-412E-AA2C-27B515FEDC60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I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6657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197ADC-2EE8-9EDA-2383-B8F0CA2652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CA9347-A0CA-8C27-FBA2-7C8AF8EA1A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3E6844-C880-EF1F-3F1B-5E7D2F25C0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9450" y="4778375"/>
            <a:ext cx="5438775" cy="4043892"/>
          </a:xfrm>
          <a:prstGeom prst="rect">
            <a:avLst/>
          </a:prstGeom>
        </p:spPr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07AA31-FC3D-64EE-5C8F-B180B53DDC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CE8300-110B-412E-AA2C-27B515FEDC60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I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0271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6DFF5E-8182-4249-D020-EC2D1D8EBA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67BEED-D831-34E9-F9B8-0ACD45C33F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EC19E0-6331-9357-9B4B-A14F2CF30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9450" y="4778375"/>
            <a:ext cx="5438775" cy="4043892"/>
          </a:xfrm>
          <a:prstGeom prst="rect">
            <a:avLst/>
          </a:prstGeom>
        </p:spPr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9112AB-BC21-FDE5-1AFD-F46D6F1561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CE8300-110B-412E-AA2C-27B515FEDC60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I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11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1AEDB2-A72B-1CEB-3E13-965A18D4CA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111A58-2138-7068-46EB-09FEC64886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DF576E-CAD3-CC40-D4D9-34807D465B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E97FAC-1FC6-0752-911E-D8C6A773D8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0F9508-EB51-4B53-B821-0889E189E1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58369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5234F6-2CD6-FE64-4F5F-55388B326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0E76D2-4751-4752-16E7-C0DA08BA6A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4D2393-13E3-5C7D-8C1A-0A95541F12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F3EE17-E188-234C-9789-68B927C50B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0F9508-EB51-4B53-B821-0889E189E1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7765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CE8300-110B-412E-AA2C-27B515FEDC60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I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8505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F3F5EC-05B2-D80C-C931-325157D30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E790A8-C302-B444-EC12-99A3DA0ED9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896867-1587-191A-A62F-BE7E3193D9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F9933C-E994-5BF2-8C0B-BB60893BEC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CE8300-110B-412E-AA2C-27B515FEDC60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I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9304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ECA66C-3936-FDE9-ADC9-197D78288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0DB52E-221B-99C3-76EE-243361C0FC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2C7EC0-9739-3C63-8F78-238E33A213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0CE9F4-4B72-8060-11BC-352E087126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CE8300-110B-412E-AA2C-27B515FEDC60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I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5665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CA0B4A-4325-23AA-7AE7-1C9F65749C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51A027-5FC9-ABE3-A64D-B0631F3E84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D02804-82B9-BFBD-4E29-BB7708992D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FD4A8A-DE87-F7B8-69B7-3C5EA380D9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CE8300-110B-412E-AA2C-27B515FEDC60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I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6839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71F246-27DD-3F1F-1071-77341EFB62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042058-BC3F-3A29-D426-4F96CF20D2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1A6E4A-0D33-8ED4-116F-389A8AB40D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FC316E-F7F6-4BA5-C91B-A0F37DF863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9CAC6C-156A-405B-BB92-AD057E0DE83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2910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68E46A-3697-01A6-6933-32D52D5973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A6C4A4-FB9D-72B1-9695-5FC08565A5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E2ECE2-E74D-E04C-845B-345FBFB085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5964F0-CF83-0AFE-12D8-CD45A8BF80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9CAC6C-156A-405B-BB92-AD057E0DE83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585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792778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753165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600201"/>
            <a:ext cx="5291137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131CA15-9DE9-4C03-817F-97227F1D82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91263" y="1600201"/>
            <a:ext cx="5291137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355282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2066926"/>
            <a:ext cx="5291137" cy="40592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131CA15-9DE9-4C03-817F-97227F1D82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91263" y="2066926"/>
            <a:ext cx="5291137" cy="40592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2F2FDB7-7DEA-4320-8735-1DDBF5EA28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072" y="1600201"/>
            <a:ext cx="5291141" cy="466725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add column 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B06117B-C5FF-4C70-9FD1-B38AA66DEEA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91259" y="1600201"/>
            <a:ext cx="5291141" cy="466725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add column title</a:t>
            </a:r>
          </a:p>
        </p:txBody>
      </p:sp>
    </p:spTree>
    <p:extLst>
      <p:ext uri="{BB962C8B-B14F-4D97-AF65-F5344CB8AC3E}">
        <p14:creationId xmlns:p14="http://schemas.microsoft.com/office/powerpoint/2010/main" val="26738867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60370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2DC381-0A52-CAC4-E034-DC2B89F08C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IE" dirty="0"/>
              <a:t>Slide </a:t>
            </a:r>
            <a:fld id="{C7DD7D09-550F-419F-8BDA-5BE1733CC8CC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1292763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89D0A5-E42F-2E3F-40F5-00F130E7C8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IE" dirty="0"/>
              <a:t>Slide </a:t>
            </a:r>
            <a:fld id="{C7DD7D09-550F-419F-8BDA-5BE1733CC8CC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4191459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13C891-4C23-FA89-3976-015332EC92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IE" dirty="0"/>
              <a:t>Slide </a:t>
            </a:r>
            <a:fld id="{C7DD7D09-550F-419F-8BDA-5BE1733CC8CC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503825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08F339F-A010-7863-693D-83CB54CD0925}"/>
              </a:ext>
            </a:extLst>
          </p:cNvPr>
          <p:cNvSpPr/>
          <p:nvPr userDrawn="1"/>
        </p:nvSpPr>
        <p:spPr>
          <a:xfrm>
            <a:off x="-5482" y="0"/>
            <a:ext cx="12197482" cy="6858000"/>
          </a:xfrm>
          <a:prstGeom prst="rect">
            <a:avLst/>
          </a:prstGeom>
          <a:gradFill flip="none" rotWithShape="1">
            <a:gsLst>
              <a:gs pos="49000">
                <a:srgbClr val="4169E2"/>
              </a:gs>
              <a:gs pos="100000">
                <a:srgbClr val="F7CC3A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75EFE2BD-6AAF-9F84-F534-3BD3DB9C594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479550" y="3463165"/>
            <a:ext cx="9232900" cy="8494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PRESENTATION TITLE HERE</a:t>
            </a:r>
            <a:endParaRPr lang="en-PK" dirty="0"/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456636EB-BA3A-4F6B-C408-AA8178D789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488257" y="4311591"/>
            <a:ext cx="9232900" cy="4646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500" b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Subtitle Goes Here</a:t>
            </a:r>
            <a:endParaRPr lang="en-PK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BF7890-555D-B572-2A40-86033B1396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570" y="1128642"/>
            <a:ext cx="4178859" cy="2354430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D5B574D-18C7-379C-66B5-F4320232E0A1}"/>
              </a:ext>
            </a:extLst>
          </p:cNvPr>
          <p:cNvCxnSpPr/>
          <p:nvPr userDrawn="1"/>
        </p:nvCxnSpPr>
        <p:spPr>
          <a:xfrm>
            <a:off x="5457823" y="4150249"/>
            <a:ext cx="120015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374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08F339F-A010-7863-693D-83CB54CD0925}"/>
              </a:ext>
            </a:extLst>
          </p:cNvPr>
          <p:cNvSpPr/>
          <p:nvPr userDrawn="1"/>
        </p:nvSpPr>
        <p:spPr>
          <a:xfrm>
            <a:off x="-8224" y="0"/>
            <a:ext cx="12200223" cy="6858000"/>
          </a:xfrm>
          <a:prstGeom prst="rect">
            <a:avLst/>
          </a:prstGeom>
          <a:gradFill flip="none" rotWithShape="1">
            <a:gsLst>
              <a:gs pos="49000">
                <a:srgbClr val="4169E2"/>
              </a:gs>
              <a:gs pos="100000">
                <a:srgbClr val="F7CC3A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itchFamily="34" charset="0"/>
            </a:endParaRP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75EFE2BD-6AAF-9F84-F534-3BD3DB9C594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479550" y="3369646"/>
            <a:ext cx="9232900" cy="8494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PRESENTATION TITLE HERE</a:t>
            </a:r>
            <a:endParaRPr lang="en-PK" dirty="0"/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456636EB-BA3A-4F6B-C408-AA8178D789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488257" y="4311591"/>
            <a:ext cx="9232900" cy="4646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Subtitle Goes Here</a:t>
            </a:r>
            <a:endParaRPr lang="en-PK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BF7890-555D-B572-2A40-86033B1396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570" y="1128642"/>
            <a:ext cx="4178859" cy="2354430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7F63220-A9EE-4D2F-15D3-D533665B01FB}"/>
              </a:ext>
            </a:extLst>
          </p:cNvPr>
          <p:cNvCxnSpPr/>
          <p:nvPr userDrawn="1"/>
        </p:nvCxnSpPr>
        <p:spPr>
          <a:xfrm>
            <a:off x="5457823" y="4150249"/>
            <a:ext cx="120015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4185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08F339F-A010-7863-693D-83CB54CD0925}"/>
              </a:ext>
            </a:extLst>
          </p:cNvPr>
          <p:cNvSpPr/>
          <p:nvPr userDrawn="1"/>
        </p:nvSpPr>
        <p:spPr>
          <a:xfrm>
            <a:off x="0" y="0"/>
            <a:ext cx="12200223" cy="6858000"/>
          </a:xfrm>
          <a:prstGeom prst="rect">
            <a:avLst/>
          </a:prstGeom>
          <a:gradFill flip="none" rotWithShape="1">
            <a:gsLst>
              <a:gs pos="49000">
                <a:srgbClr val="4169E2"/>
              </a:gs>
              <a:gs pos="100000">
                <a:srgbClr val="FFC00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75EFE2BD-6AAF-9F84-F534-3BD3DB9C594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479550" y="3244954"/>
            <a:ext cx="9232900" cy="8494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PRESENTATION TITLE HERE</a:t>
            </a:r>
            <a:endParaRPr lang="en-PK" dirty="0"/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456636EB-BA3A-4F6B-C408-AA8178D789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488257" y="4311591"/>
            <a:ext cx="9232900" cy="4646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Subtitle Goes Here</a:t>
            </a:r>
            <a:endParaRPr lang="en-PK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BF7890-555D-B572-2A40-86033B1396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570" y="1128642"/>
            <a:ext cx="4178859" cy="2354430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C460C7A-8AB4-0129-44C7-5DE01ADA482E}"/>
              </a:ext>
            </a:extLst>
          </p:cNvPr>
          <p:cNvCxnSpPr/>
          <p:nvPr userDrawn="1"/>
        </p:nvCxnSpPr>
        <p:spPr>
          <a:xfrm>
            <a:off x="5457823" y="4150249"/>
            <a:ext cx="120015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5261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8930948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bg>
      <p:bgPr>
        <a:solidFill>
          <a:srgbClr val="4169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D2A3274-5FC7-B9EE-3FD6-8DF03E6CC0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9581" y="1293266"/>
            <a:ext cx="11272838" cy="4664075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>
              <a:buFont typeface="Roboto" panose="02000000000000000000" pitchFamily="2" charset="0"/>
              <a:buChar char="‣"/>
              <a:defRPr sz="18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>
              <a:buFont typeface="Roboto" panose="02000000000000000000" pitchFamily="2" charset="0"/>
              <a:buChar char="‣"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>
              <a:buFont typeface="Roboto" panose="02000000000000000000" pitchFamily="2" charset="0"/>
              <a:buChar char="‣"/>
              <a:defRPr sz="1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>
              <a:buFont typeface="Roboto" panose="02000000000000000000" pitchFamily="2" charset="0"/>
              <a:buChar char="‣"/>
              <a:defRPr sz="1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fr-BE" dirty="0"/>
              <a:t>1. </a:t>
            </a:r>
          </a:p>
          <a:p>
            <a:pPr lvl="0"/>
            <a:r>
              <a:rPr lang="fr-BE" dirty="0"/>
              <a:t>2. </a:t>
            </a:r>
          </a:p>
          <a:p>
            <a:pPr lvl="0"/>
            <a:r>
              <a:rPr lang="fr-BE" dirty="0"/>
              <a:t>3. </a:t>
            </a:r>
          </a:p>
          <a:p>
            <a:pPr lvl="0"/>
            <a:r>
              <a:rPr lang="fr-BE" dirty="0"/>
              <a:t>4. </a:t>
            </a:r>
          </a:p>
          <a:p>
            <a:pPr lvl="0"/>
            <a:r>
              <a:rPr lang="fr-BE" dirty="0"/>
              <a:t>5. </a:t>
            </a:r>
            <a:endParaRPr lang="en-PK" dirty="0"/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BF702F30-FE83-A21E-824E-F9DCBA4C883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79400" y="213713"/>
            <a:ext cx="9232900" cy="5312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Heading Goes Here</a:t>
            </a:r>
            <a:endParaRPr lang="en-PK" dirty="0"/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1A2396FA-E5B0-8B5E-4082-219BCA98536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90488" y="744933"/>
            <a:ext cx="9232900" cy="3231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Subtitle Here</a:t>
            </a:r>
            <a:endParaRPr lang="en-PK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9D3945-C2BA-1BEE-C146-359C443514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595" y="0"/>
            <a:ext cx="2342334" cy="131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8206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D2A3274-5FC7-B9EE-3FD6-8DF03E6CC0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293266"/>
            <a:ext cx="11272838" cy="4664075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 sz="2000">
                <a:solidFill>
                  <a:srgbClr val="01010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>
              <a:buClr>
                <a:srgbClr val="4169E2"/>
              </a:buClr>
              <a:buFont typeface="Roboto" panose="02000000000000000000" pitchFamily="2" charset="0"/>
              <a:buChar char="‣"/>
              <a:defRPr sz="1800">
                <a:solidFill>
                  <a:srgbClr val="01010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>
              <a:buClr>
                <a:srgbClr val="4169E2"/>
              </a:buClr>
              <a:buFont typeface="Roboto" panose="02000000000000000000" pitchFamily="2" charset="0"/>
              <a:buChar char="‣"/>
              <a:defRPr sz="1600">
                <a:solidFill>
                  <a:srgbClr val="01010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>
              <a:buClr>
                <a:srgbClr val="4169E2"/>
              </a:buClr>
              <a:buFont typeface="Roboto" panose="02000000000000000000" pitchFamily="2" charset="0"/>
              <a:buChar char="‣"/>
              <a:defRPr sz="1400">
                <a:solidFill>
                  <a:srgbClr val="01010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>
              <a:buClr>
                <a:srgbClr val="4169E2"/>
              </a:buClr>
              <a:buFont typeface="Roboto" panose="02000000000000000000" pitchFamily="2" charset="0"/>
              <a:buChar char="‣"/>
              <a:defRPr sz="1400">
                <a:solidFill>
                  <a:srgbClr val="01010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PK" dirty="0"/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BF702F30-FE83-A21E-824E-F9DCBA4C883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79400" y="213713"/>
            <a:ext cx="9232900" cy="5312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4169E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Heading Goes Here</a:t>
            </a:r>
            <a:endParaRPr lang="en-PK" dirty="0"/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1A2396FA-E5B0-8B5E-4082-219BCA98536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88107" y="744933"/>
            <a:ext cx="9232900" cy="3231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4169E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Subtitle Here</a:t>
            </a:r>
            <a:endParaRPr lang="en-PK" dirty="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5A428364-8063-C7C1-31A2-1770B2A64E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646" y="-1"/>
            <a:ext cx="2342334" cy="131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2025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bg>
      <p:bgPr>
        <a:solidFill>
          <a:srgbClr val="4169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D2A3274-5FC7-B9EE-3FD6-8DF03E6CC0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9581" y="1293266"/>
            <a:ext cx="11272838" cy="4664075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>
              <a:buFont typeface="Roboto" panose="02000000000000000000" pitchFamily="2" charset="0"/>
              <a:buChar char="‣"/>
              <a:defRPr sz="18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>
              <a:buFont typeface="Roboto" panose="02000000000000000000" pitchFamily="2" charset="0"/>
              <a:buChar char="‣"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>
              <a:buFont typeface="Roboto" panose="02000000000000000000" pitchFamily="2" charset="0"/>
              <a:buChar char="‣"/>
              <a:defRPr sz="1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>
              <a:buFont typeface="Roboto" panose="02000000000000000000" pitchFamily="2" charset="0"/>
              <a:buChar char="‣"/>
              <a:defRPr sz="1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PK" dirty="0"/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BF702F30-FE83-A21E-824E-F9DCBA4C883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79400" y="213713"/>
            <a:ext cx="9232900" cy="5312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Heading Goes Here</a:t>
            </a:r>
            <a:endParaRPr lang="en-PK" dirty="0"/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1A2396FA-E5B0-8B5E-4082-219BCA98536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90488" y="744933"/>
            <a:ext cx="9232900" cy="3231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Subtitle Here</a:t>
            </a:r>
            <a:endParaRPr lang="en-PK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9D3945-C2BA-1BEE-C146-359C443514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595" y="0"/>
            <a:ext cx="2342334" cy="131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2322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D2A3274-5FC7-B9EE-3FD6-8DF03E6CC0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293266"/>
            <a:ext cx="11272838" cy="4664075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 sz="2000">
                <a:solidFill>
                  <a:srgbClr val="01010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>
              <a:buClr>
                <a:srgbClr val="4169E2"/>
              </a:buClr>
              <a:buFont typeface="Roboto" panose="02000000000000000000" pitchFamily="2" charset="0"/>
              <a:buChar char="‣"/>
              <a:defRPr sz="1800">
                <a:solidFill>
                  <a:srgbClr val="01010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>
              <a:buClr>
                <a:srgbClr val="4169E2"/>
              </a:buClr>
              <a:buFont typeface="Roboto" panose="02000000000000000000" pitchFamily="2" charset="0"/>
              <a:buChar char="‣"/>
              <a:defRPr sz="1600">
                <a:solidFill>
                  <a:srgbClr val="01010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>
              <a:buClr>
                <a:srgbClr val="4169E2"/>
              </a:buClr>
              <a:buFont typeface="Roboto" panose="02000000000000000000" pitchFamily="2" charset="0"/>
              <a:buChar char="‣"/>
              <a:defRPr sz="1400">
                <a:solidFill>
                  <a:srgbClr val="01010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>
              <a:buClr>
                <a:srgbClr val="4169E2"/>
              </a:buClr>
              <a:buFont typeface="Roboto" panose="02000000000000000000" pitchFamily="2" charset="0"/>
              <a:buChar char="‣"/>
              <a:defRPr sz="1400">
                <a:solidFill>
                  <a:srgbClr val="01010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PK" dirty="0"/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BF702F30-FE83-A21E-824E-F9DCBA4C883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79400" y="213713"/>
            <a:ext cx="9232900" cy="5312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4169E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Heading Goes Here</a:t>
            </a:r>
            <a:endParaRPr lang="en-PK" dirty="0"/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1A2396FA-E5B0-8B5E-4082-219BCA98536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88107" y="744933"/>
            <a:ext cx="9232900" cy="3231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4169E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Subtitle Here</a:t>
            </a:r>
            <a:endParaRPr lang="en-PK" dirty="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5A428364-8063-C7C1-31A2-1770B2A64E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646" y="-1"/>
            <a:ext cx="2342334" cy="131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3281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D2A3274-5FC7-B9EE-3FD6-8DF03E6CC0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280203"/>
            <a:ext cx="5486400" cy="4664075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 sz="2000">
                <a:solidFill>
                  <a:srgbClr val="01010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>
              <a:buFont typeface="Roboto" panose="02000000000000000000" pitchFamily="2" charset="0"/>
              <a:buChar char="‣"/>
              <a:defRPr sz="1800">
                <a:solidFill>
                  <a:srgbClr val="01010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>
              <a:buFont typeface="Roboto" panose="02000000000000000000" pitchFamily="2" charset="0"/>
              <a:buChar char="‣"/>
              <a:defRPr sz="1600">
                <a:solidFill>
                  <a:srgbClr val="01010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>
              <a:buFont typeface="Roboto" panose="02000000000000000000" pitchFamily="2" charset="0"/>
              <a:buChar char="‣"/>
              <a:defRPr sz="1400">
                <a:solidFill>
                  <a:srgbClr val="01010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>
              <a:buFont typeface="Roboto" panose="02000000000000000000" pitchFamily="2" charset="0"/>
              <a:buChar char="‣"/>
              <a:defRPr sz="1400">
                <a:solidFill>
                  <a:srgbClr val="01010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PK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A4BD1A5F-67A0-9373-B383-DB2BFF06B8D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5213" y="1280203"/>
            <a:ext cx="5486400" cy="4664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</a:lstStyle>
          <a:p>
            <a:endParaRPr lang="en-PK" dirty="0"/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FCF842C4-7DD1-409E-1237-42B014E8BC3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79400" y="213713"/>
            <a:ext cx="9232900" cy="5312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4169E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Heading Goes Here</a:t>
            </a:r>
            <a:endParaRPr lang="en-PK" dirty="0"/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21459157-09BE-7335-D2E7-B6F52139BCE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88107" y="744933"/>
            <a:ext cx="9232900" cy="3231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4169E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Subtitle Here</a:t>
            </a:r>
            <a:endParaRPr lang="en-PK" dirty="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9ABDD4C5-AA75-BBBF-BFC2-1769B0C8DC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646" y="-1"/>
            <a:ext cx="2342334" cy="131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4013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E910FF0D-4D65-2F8A-3F75-85F15E4E19D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54000">
                <a:schemeClr val="accent1">
                  <a:alpha val="87000"/>
                </a:schemeClr>
              </a:gs>
              <a:gs pos="100000">
                <a:schemeClr val="accent6">
                  <a:alpha val="89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CFB87E-6919-3DCB-09FB-91029BD44036}"/>
              </a:ext>
            </a:extLst>
          </p:cNvPr>
          <p:cNvSpPr txBox="1"/>
          <p:nvPr userDrawn="1"/>
        </p:nvSpPr>
        <p:spPr>
          <a:xfrm>
            <a:off x="4344057" y="3493232"/>
            <a:ext cx="34728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2"/>
                </a:solidFill>
                <a:latin typeface="Calibri" pitchFamily="34" charset="0"/>
                <a:ea typeface="Roboto Th" pitchFamily="2" charset="0"/>
              </a:rPr>
              <a:t>Thank You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370F1CE-AE43-E117-33D6-E4777E69C3B5}"/>
              </a:ext>
            </a:extLst>
          </p:cNvPr>
          <p:cNvGrpSpPr/>
          <p:nvPr userDrawn="1"/>
        </p:nvGrpSpPr>
        <p:grpSpPr>
          <a:xfrm>
            <a:off x="4938678" y="1023736"/>
            <a:ext cx="2289980" cy="2288208"/>
            <a:chOff x="5461822" y="1856570"/>
            <a:chExt cx="2009840" cy="2008285"/>
          </a:xfrm>
          <a:solidFill>
            <a:schemeClr val="bg2"/>
          </a:solidFill>
          <a:effectLst/>
        </p:grpSpPr>
        <p:sp>
          <p:nvSpPr>
            <p:cNvPr id="12" name="Freeform 24">
              <a:extLst>
                <a:ext uri="{FF2B5EF4-FFF2-40B4-BE49-F238E27FC236}">
                  <a16:creationId xmlns:a16="http://schemas.microsoft.com/office/drawing/2014/main" id="{8A50CF01-F240-668B-2114-5C8FBBB031E4}"/>
                </a:ext>
              </a:extLst>
            </p:cNvPr>
            <p:cNvSpPr/>
            <p:nvPr/>
          </p:nvSpPr>
          <p:spPr>
            <a:xfrm rot="5400000" flipH="1">
              <a:off x="6240751" y="2113355"/>
              <a:ext cx="1487696" cy="974126"/>
            </a:xfrm>
            <a:custGeom>
              <a:avLst/>
              <a:gdLst>
                <a:gd name="connsiteX0" fmla="*/ 1487696 w 1487696"/>
                <a:gd name="connsiteY0" fmla="*/ 974126 h 974126"/>
                <a:gd name="connsiteX1" fmla="*/ 1484063 w 1487696"/>
                <a:gd name="connsiteY1" fmla="*/ 902173 h 974126"/>
                <a:gd name="connsiteX2" fmla="*/ 484331 w 1487696"/>
                <a:gd name="connsiteY2" fmla="*/ 0 h 974126"/>
                <a:gd name="connsiteX3" fmla="*/ 5326 w 1487696"/>
                <a:gd name="connsiteY3" fmla="*/ 121288 h 974126"/>
                <a:gd name="connsiteX4" fmla="*/ 0 w 1487696"/>
                <a:gd name="connsiteY4" fmla="*/ 124523 h 974126"/>
                <a:gd name="connsiteX5" fmla="*/ 12102 w 1487696"/>
                <a:gd name="connsiteY5" fmla="*/ 143648 h 974126"/>
                <a:gd name="connsiteX6" fmla="*/ 16123 w 1487696"/>
                <a:gd name="connsiteY6" fmla="*/ 141206 h 974126"/>
                <a:gd name="connsiteX7" fmla="*/ 484331 w 1487696"/>
                <a:gd name="connsiteY7" fmla="*/ 22651 h 974126"/>
                <a:gd name="connsiteX8" fmla="*/ 1461529 w 1487696"/>
                <a:gd name="connsiteY8" fmla="*/ 904489 h 974126"/>
                <a:gd name="connsiteX9" fmla="*/ 1465045 w 1487696"/>
                <a:gd name="connsiteY9" fmla="*/ 974126 h 974126"/>
                <a:gd name="connsiteX10" fmla="*/ 1487696 w 1487696"/>
                <a:gd name="connsiteY10" fmla="*/ 974126 h 974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87696" h="974126">
                  <a:moveTo>
                    <a:pt x="1487696" y="974126"/>
                  </a:moveTo>
                  <a:lnTo>
                    <a:pt x="1484063" y="902173"/>
                  </a:lnTo>
                  <a:cubicBezTo>
                    <a:pt x="1432601" y="395435"/>
                    <a:pt x="1004645" y="0"/>
                    <a:pt x="484331" y="0"/>
                  </a:cubicBezTo>
                  <a:cubicBezTo>
                    <a:pt x="310893" y="0"/>
                    <a:pt x="147717" y="43937"/>
                    <a:pt x="5326" y="121288"/>
                  </a:cubicBezTo>
                  <a:lnTo>
                    <a:pt x="0" y="124523"/>
                  </a:lnTo>
                  <a:lnTo>
                    <a:pt x="12102" y="143648"/>
                  </a:lnTo>
                  <a:lnTo>
                    <a:pt x="16123" y="141206"/>
                  </a:lnTo>
                  <a:cubicBezTo>
                    <a:pt x="155304" y="65598"/>
                    <a:pt x="314802" y="22651"/>
                    <a:pt x="484331" y="22651"/>
                  </a:cubicBezTo>
                  <a:cubicBezTo>
                    <a:pt x="992917" y="22651"/>
                    <a:pt x="1411227" y="409174"/>
                    <a:pt x="1461529" y="904489"/>
                  </a:cubicBezTo>
                  <a:lnTo>
                    <a:pt x="1465045" y="974126"/>
                  </a:lnTo>
                  <a:lnTo>
                    <a:pt x="1487696" y="97412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/>
                </a:solidFill>
                <a:latin typeface="Calibri" pitchFamily="34" charset="0"/>
              </a:endParaRPr>
            </a:p>
          </p:txBody>
        </p:sp>
        <p:sp>
          <p:nvSpPr>
            <p:cNvPr id="13" name="Freeform 23">
              <a:extLst>
                <a:ext uri="{FF2B5EF4-FFF2-40B4-BE49-F238E27FC236}">
                  <a16:creationId xmlns:a16="http://schemas.microsoft.com/office/drawing/2014/main" id="{4FD8A48C-7761-8337-8BA3-51449AFDE2DD}"/>
                </a:ext>
              </a:extLst>
            </p:cNvPr>
            <p:cNvSpPr/>
            <p:nvPr/>
          </p:nvSpPr>
          <p:spPr>
            <a:xfrm rot="5400000" flipH="1">
              <a:off x="5205036" y="2113356"/>
              <a:ext cx="1487694" cy="974122"/>
            </a:xfrm>
            <a:custGeom>
              <a:avLst/>
              <a:gdLst>
                <a:gd name="connsiteX0" fmla="*/ 1487694 w 1487694"/>
                <a:gd name="connsiteY0" fmla="*/ 0 h 974122"/>
                <a:gd name="connsiteX1" fmla="*/ 1465043 w 1487694"/>
                <a:gd name="connsiteY1" fmla="*/ 0 h 974122"/>
                <a:gd name="connsiteX2" fmla="*/ 1461527 w 1487694"/>
                <a:gd name="connsiteY2" fmla="*/ 69633 h 974122"/>
                <a:gd name="connsiteX3" fmla="*/ 484329 w 1487694"/>
                <a:gd name="connsiteY3" fmla="*/ 951471 h 974122"/>
                <a:gd name="connsiteX4" fmla="*/ 16121 w 1487694"/>
                <a:gd name="connsiteY4" fmla="*/ 832916 h 974122"/>
                <a:gd name="connsiteX5" fmla="*/ 12102 w 1487694"/>
                <a:gd name="connsiteY5" fmla="*/ 830475 h 974122"/>
                <a:gd name="connsiteX6" fmla="*/ 0 w 1487694"/>
                <a:gd name="connsiteY6" fmla="*/ 849600 h 974122"/>
                <a:gd name="connsiteX7" fmla="*/ 5324 w 1487694"/>
                <a:gd name="connsiteY7" fmla="*/ 852834 h 974122"/>
                <a:gd name="connsiteX8" fmla="*/ 484329 w 1487694"/>
                <a:gd name="connsiteY8" fmla="*/ 974122 h 974122"/>
                <a:gd name="connsiteX9" fmla="*/ 1484061 w 1487694"/>
                <a:gd name="connsiteY9" fmla="*/ 71949 h 974122"/>
                <a:gd name="connsiteX10" fmla="*/ 1487694 w 1487694"/>
                <a:gd name="connsiteY10" fmla="*/ 0 h 974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87694" h="974122">
                  <a:moveTo>
                    <a:pt x="1487694" y="0"/>
                  </a:moveTo>
                  <a:lnTo>
                    <a:pt x="1465043" y="0"/>
                  </a:lnTo>
                  <a:lnTo>
                    <a:pt x="1461527" y="69633"/>
                  </a:lnTo>
                  <a:cubicBezTo>
                    <a:pt x="1411225" y="564948"/>
                    <a:pt x="992915" y="951471"/>
                    <a:pt x="484329" y="951471"/>
                  </a:cubicBezTo>
                  <a:cubicBezTo>
                    <a:pt x="314800" y="951471"/>
                    <a:pt x="155302" y="908524"/>
                    <a:pt x="16121" y="832916"/>
                  </a:cubicBezTo>
                  <a:lnTo>
                    <a:pt x="12102" y="830475"/>
                  </a:lnTo>
                  <a:lnTo>
                    <a:pt x="0" y="849600"/>
                  </a:lnTo>
                  <a:lnTo>
                    <a:pt x="5324" y="852834"/>
                  </a:lnTo>
                  <a:cubicBezTo>
                    <a:pt x="147715" y="930185"/>
                    <a:pt x="310891" y="974122"/>
                    <a:pt x="484329" y="974122"/>
                  </a:cubicBezTo>
                  <a:cubicBezTo>
                    <a:pt x="1004643" y="974122"/>
                    <a:pt x="1432599" y="578687"/>
                    <a:pt x="1484061" y="71949"/>
                  </a:cubicBezTo>
                  <a:lnTo>
                    <a:pt x="1487694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/>
                </a:solidFill>
                <a:latin typeface="Calibri" pitchFamily="34" charset="0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0BA6829B-EF9F-6F18-4802-46D47668FBCA}"/>
                </a:ext>
              </a:extLst>
            </p:cNvPr>
            <p:cNvSpPr/>
            <p:nvPr/>
          </p:nvSpPr>
          <p:spPr>
            <a:xfrm rot="5400000" flipH="1">
              <a:off x="6226720" y="2776420"/>
              <a:ext cx="480045" cy="1696825"/>
            </a:xfrm>
            <a:custGeom>
              <a:avLst/>
              <a:gdLst>
                <a:gd name="connsiteX0" fmla="*/ 480045 w 480045"/>
                <a:gd name="connsiteY0" fmla="*/ 1677701 h 1696825"/>
                <a:gd name="connsiteX1" fmla="*/ 455724 w 480045"/>
                <a:gd name="connsiteY1" fmla="*/ 1662925 h 1696825"/>
                <a:gd name="connsiteX2" fmla="*/ 22651 w 480045"/>
                <a:gd name="connsiteY2" fmla="*/ 848412 h 1696825"/>
                <a:gd name="connsiteX3" fmla="*/ 455724 w 480045"/>
                <a:gd name="connsiteY3" fmla="*/ 33899 h 1696825"/>
                <a:gd name="connsiteX4" fmla="*/ 480043 w 480045"/>
                <a:gd name="connsiteY4" fmla="*/ 19125 h 1696825"/>
                <a:gd name="connsiteX5" fmla="*/ 467941 w 480045"/>
                <a:gd name="connsiteY5" fmla="*/ 0 h 1696825"/>
                <a:gd name="connsiteX6" fmla="*/ 443060 w 480045"/>
                <a:gd name="connsiteY6" fmla="*/ 15117 h 1696825"/>
                <a:gd name="connsiteX7" fmla="*/ 0 w 480045"/>
                <a:gd name="connsiteY7" fmla="*/ 848412 h 1696825"/>
                <a:gd name="connsiteX8" fmla="*/ 443060 w 480045"/>
                <a:gd name="connsiteY8" fmla="*/ 1681707 h 1696825"/>
                <a:gd name="connsiteX9" fmla="*/ 467944 w 480045"/>
                <a:gd name="connsiteY9" fmla="*/ 1696825 h 1696825"/>
                <a:gd name="connsiteX10" fmla="*/ 480045 w 480045"/>
                <a:gd name="connsiteY10" fmla="*/ 1677701 h 1696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0045" h="1696825">
                  <a:moveTo>
                    <a:pt x="480045" y="1677701"/>
                  </a:moveTo>
                  <a:lnTo>
                    <a:pt x="455724" y="1662925"/>
                  </a:lnTo>
                  <a:cubicBezTo>
                    <a:pt x="194439" y="1486404"/>
                    <a:pt x="22651" y="1187470"/>
                    <a:pt x="22651" y="848412"/>
                  </a:cubicBezTo>
                  <a:cubicBezTo>
                    <a:pt x="22651" y="509354"/>
                    <a:pt x="194439" y="210420"/>
                    <a:pt x="455724" y="33899"/>
                  </a:cubicBezTo>
                  <a:lnTo>
                    <a:pt x="480043" y="19125"/>
                  </a:lnTo>
                  <a:lnTo>
                    <a:pt x="467941" y="0"/>
                  </a:lnTo>
                  <a:lnTo>
                    <a:pt x="443060" y="15117"/>
                  </a:lnTo>
                  <a:cubicBezTo>
                    <a:pt x="175749" y="195708"/>
                    <a:pt x="0" y="501536"/>
                    <a:pt x="0" y="848412"/>
                  </a:cubicBezTo>
                  <a:cubicBezTo>
                    <a:pt x="0" y="1195288"/>
                    <a:pt x="175749" y="1501116"/>
                    <a:pt x="443060" y="1681707"/>
                  </a:cubicBezTo>
                  <a:lnTo>
                    <a:pt x="467944" y="1696825"/>
                  </a:lnTo>
                  <a:lnTo>
                    <a:pt x="480045" y="1677701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/>
                </a:solidFill>
                <a:latin typeface="Calibri" pitchFamily="34" charset="0"/>
              </a:endParaRPr>
            </a:p>
          </p:txBody>
        </p:sp>
      </p:grpSp>
      <p:sp>
        <p:nvSpPr>
          <p:cNvPr id="15" name="Freeform 43">
            <a:extLst>
              <a:ext uri="{FF2B5EF4-FFF2-40B4-BE49-F238E27FC236}">
                <a16:creationId xmlns:a16="http://schemas.microsoft.com/office/drawing/2014/main" id="{3DBFC4AF-F7C0-778C-CBA8-5E9352B99AF3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5790493" y="1857903"/>
            <a:ext cx="586345" cy="562138"/>
          </a:xfrm>
          <a:custGeom>
            <a:avLst/>
            <a:gdLst>
              <a:gd name="T0" fmla="*/ 190 w 208"/>
              <a:gd name="T1" fmla="*/ 79 h 199"/>
              <a:gd name="T2" fmla="*/ 163 w 208"/>
              <a:gd name="T3" fmla="*/ 79 h 199"/>
              <a:gd name="T4" fmla="*/ 137 w 208"/>
              <a:gd name="T5" fmla="*/ 29 h 199"/>
              <a:gd name="T6" fmla="*/ 99 w 208"/>
              <a:gd name="T7" fmla="*/ 13 h 199"/>
              <a:gd name="T8" fmla="*/ 41 w 208"/>
              <a:gd name="T9" fmla="*/ 87 h 199"/>
              <a:gd name="T10" fmla="*/ 0 w 208"/>
              <a:gd name="T11" fmla="*/ 87 h 199"/>
              <a:gd name="T12" fmla="*/ 44 w 208"/>
              <a:gd name="T13" fmla="*/ 180 h 199"/>
              <a:gd name="T14" fmla="*/ 98 w 208"/>
              <a:gd name="T15" fmla="*/ 199 h 199"/>
              <a:gd name="T16" fmla="*/ 161 w 208"/>
              <a:gd name="T17" fmla="*/ 199 h 199"/>
              <a:gd name="T18" fmla="*/ 176 w 208"/>
              <a:gd name="T19" fmla="*/ 171 h 199"/>
              <a:gd name="T20" fmla="*/ 185 w 208"/>
              <a:gd name="T21" fmla="*/ 143 h 199"/>
              <a:gd name="T22" fmla="*/ 194 w 208"/>
              <a:gd name="T23" fmla="*/ 114 h 199"/>
              <a:gd name="T24" fmla="*/ 190 w 208"/>
              <a:gd name="T25" fmla="*/ 107 h 199"/>
              <a:gd name="T26" fmla="*/ 176 w 208"/>
              <a:gd name="T27" fmla="*/ 107 h 199"/>
              <a:gd name="T28" fmla="*/ 180 w 208"/>
              <a:gd name="T29" fmla="*/ 115 h 199"/>
              <a:gd name="T30" fmla="*/ 180 w 208"/>
              <a:gd name="T31" fmla="*/ 135 h 199"/>
              <a:gd name="T32" fmla="*/ 168 w 208"/>
              <a:gd name="T33" fmla="*/ 135 h 199"/>
              <a:gd name="T34" fmla="*/ 171 w 208"/>
              <a:gd name="T35" fmla="*/ 143 h 199"/>
              <a:gd name="T36" fmla="*/ 171 w 208"/>
              <a:gd name="T37" fmla="*/ 163 h 199"/>
              <a:gd name="T38" fmla="*/ 160 w 208"/>
              <a:gd name="T39" fmla="*/ 163 h 199"/>
              <a:gd name="T40" fmla="*/ 161 w 208"/>
              <a:gd name="T41" fmla="*/ 171 h 199"/>
              <a:gd name="T42" fmla="*/ 161 w 208"/>
              <a:gd name="T43" fmla="*/ 191 h 199"/>
              <a:gd name="T44" fmla="*/ 151 w 208"/>
              <a:gd name="T45" fmla="*/ 191 h 199"/>
              <a:gd name="T46" fmla="*/ 66 w 208"/>
              <a:gd name="T47" fmla="*/ 180 h 199"/>
              <a:gd name="T48" fmla="*/ 8 w 208"/>
              <a:gd name="T49" fmla="*/ 172 h 199"/>
              <a:gd name="T50" fmla="*/ 41 w 208"/>
              <a:gd name="T51" fmla="*/ 95 h 199"/>
              <a:gd name="T52" fmla="*/ 107 w 208"/>
              <a:gd name="T53" fmla="*/ 13 h 199"/>
              <a:gd name="T54" fmla="*/ 129 w 208"/>
              <a:gd name="T55" fmla="*/ 29 h 199"/>
              <a:gd name="T56" fmla="*/ 112 w 208"/>
              <a:gd name="T57" fmla="*/ 87 h 199"/>
              <a:gd name="T58" fmla="*/ 155 w 208"/>
              <a:gd name="T59" fmla="*/ 87 h 199"/>
              <a:gd name="T60" fmla="*/ 161 w 208"/>
              <a:gd name="T61" fmla="*/ 87 h 199"/>
              <a:gd name="T62" fmla="*/ 200 w 208"/>
              <a:gd name="T63" fmla="*/ 97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08" h="199">
                <a:moveTo>
                  <a:pt x="208" y="97"/>
                </a:moveTo>
                <a:cubicBezTo>
                  <a:pt x="208" y="87"/>
                  <a:pt x="200" y="79"/>
                  <a:pt x="190" y="79"/>
                </a:cubicBezTo>
                <a:cubicBezTo>
                  <a:pt x="163" y="79"/>
                  <a:pt x="163" y="79"/>
                  <a:pt x="163" y="79"/>
                </a:cubicBezTo>
                <a:cubicBezTo>
                  <a:pt x="163" y="79"/>
                  <a:pt x="163" y="79"/>
                  <a:pt x="163" y="79"/>
                </a:cubicBezTo>
                <a:cubicBezTo>
                  <a:pt x="125" y="79"/>
                  <a:pt x="125" y="79"/>
                  <a:pt x="125" y="79"/>
                </a:cubicBezTo>
                <a:cubicBezTo>
                  <a:pt x="129" y="70"/>
                  <a:pt x="137" y="49"/>
                  <a:pt x="137" y="29"/>
                </a:cubicBezTo>
                <a:cubicBezTo>
                  <a:pt x="137" y="5"/>
                  <a:pt x="125" y="0"/>
                  <a:pt x="115" y="0"/>
                </a:cubicBezTo>
                <a:cubicBezTo>
                  <a:pt x="108" y="0"/>
                  <a:pt x="99" y="4"/>
                  <a:pt x="99" y="13"/>
                </a:cubicBezTo>
                <a:cubicBezTo>
                  <a:pt x="99" y="17"/>
                  <a:pt x="99" y="49"/>
                  <a:pt x="79" y="65"/>
                </a:cubicBezTo>
                <a:cubicBezTo>
                  <a:pt x="58" y="82"/>
                  <a:pt x="52" y="87"/>
                  <a:pt x="41" y="87"/>
                </a:cubicBezTo>
                <a:cubicBezTo>
                  <a:pt x="28" y="87"/>
                  <a:pt x="4" y="87"/>
                  <a:pt x="4" y="8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180"/>
                  <a:pt x="0" y="180"/>
                  <a:pt x="0" y="180"/>
                </a:cubicBezTo>
                <a:cubicBezTo>
                  <a:pt x="44" y="180"/>
                  <a:pt x="44" y="180"/>
                  <a:pt x="44" y="180"/>
                </a:cubicBezTo>
                <a:cubicBezTo>
                  <a:pt x="47" y="180"/>
                  <a:pt x="55" y="184"/>
                  <a:pt x="63" y="188"/>
                </a:cubicBezTo>
                <a:cubicBezTo>
                  <a:pt x="75" y="193"/>
                  <a:pt x="89" y="199"/>
                  <a:pt x="98" y="199"/>
                </a:cubicBezTo>
                <a:cubicBezTo>
                  <a:pt x="161" y="199"/>
                  <a:pt x="161" y="199"/>
                  <a:pt x="161" y="199"/>
                </a:cubicBezTo>
                <a:cubicBezTo>
                  <a:pt x="161" y="199"/>
                  <a:pt x="161" y="199"/>
                  <a:pt x="161" y="199"/>
                </a:cubicBezTo>
                <a:cubicBezTo>
                  <a:pt x="172" y="199"/>
                  <a:pt x="180" y="191"/>
                  <a:pt x="180" y="181"/>
                </a:cubicBezTo>
                <a:cubicBezTo>
                  <a:pt x="180" y="177"/>
                  <a:pt x="178" y="174"/>
                  <a:pt x="176" y="171"/>
                </a:cubicBezTo>
                <a:cubicBezTo>
                  <a:pt x="184" y="168"/>
                  <a:pt x="189" y="162"/>
                  <a:pt x="189" y="153"/>
                </a:cubicBezTo>
                <a:cubicBezTo>
                  <a:pt x="189" y="149"/>
                  <a:pt x="188" y="146"/>
                  <a:pt x="185" y="143"/>
                </a:cubicBezTo>
                <a:cubicBezTo>
                  <a:pt x="193" y="140"/>
                  <a:pt x="198" y="133"/>
                  <a:pt x="198" y="125"/>
                </a:cubicBezTo>
                <a:cubicBezTo>
                  <a:pt x="198" y="121"/>
                  <a:pt x="197" y="117"/>
                  <a:pt x="194" y="114"/>
                </a:cubicBezTo>
                <a:cubicBezTo>
                  <a:pt x="202" y="112"/>
                  <a:pt x="208" y="105"/>
                  <a:pt x="208" y="97"/>
                </a:cubicBezTo>
                <a:close/>
                <a:moveTo>
                  <a:pt x="190" y="107"/>
                </a:moveTo>
                <a:cubicBezTo>
                  <a:pt x="180" y="107"/>
                  <a:pt x="180" y="107"/>
                  <a:pt x="180" y="107"/>
                </a:cubicBezTo>
                <a:cubicBezTo>
                  <a:pt x="176" y="107"/>
                  <a:pt x="176" y="107"/>
                  <a:pt x="176" y="107"/>
                </a:cubicBezTo>
                <a:cubicBezTo>
                  <a:pt x="176" y="115"/>
                  <a:pt x="176" y="115"/>
                  <a:pt x="176" y="115"/>
                </a:cubicBezTo>
                <a:cubicBezTo>
                  <a:pt x="180" y="115"/>
                  <a:pt x="180" y="115"/>
                  <a:pt x="180" y="115"/>
                </a:cubicBezTo>
                <a:cubicBezTo>
                  <a:pt x="185" y="115"/>
                  <a:pt x="190" y="119"/>
                  <a:pt x="190" y="125"/>
                </a:cubicBezTo>
                <a:cubicBezTo>
                  <a:pt x="190" y="131"/>
                  <a:pt x="185" y="135"/>
                  <a:pt x="180" y="135"/>
                </a:cubicBezTo>
                <a:cubicBezTo>
                  <a:pt x="171" y="135"/>
                  <a:pt x="171" y="135"/>
                  <a:pt x="171" y="135"/>
                </a:cubicBezTo>
                <a:cubicBezTo>
                  <a:pt x="168" y="135"/>
                  <a:pt x="168" y="135"/>
                  <a:pt x="168" y="135"/>
                </a:cubicBezTo>
                <a:cubicBezTo>
                  <a:pt x="168" y="143"/>
                  <a:pt x="168" y="143"/>
                  <a:pt x="168" y="143"/>
                </a:cubicBezTo>
                <a:cubicBezTo>
                  <a:pt x="171" y="143"/>
                  <a:pt x="171" y="143"/>
                  <a:pt x="171" y="143"/>
                </a:cubicBezTo>
                <a:cubicBezTo>
                  <a:pt x="177" y="143"/>
                  <a:pt x="181" y="148"/>
                  <a:pt x="181" y="153"/>
                </a:cubicBezTo>
                <a:cubicBezTo>
                  <a:pt x="181" y="159"/>
                  <a:pt x="177" y="163"/>
                  <a:pt x="171" y="163"/>
                </a:cubicBezTo>
                <a:cubicBezTo>
                  <a:pt x="161" y="163"/>
                  <a:pt x="161" y="163"/>
                  <a:pt x="161" y="163"/>
                </a:cubicBezTo>
                <a:cubicBezTo>
                  <a:pt x="160" y="163"/>
                  <a:pt x="160" y="163"/>
                  <a:pt x="160" y="163"/>
                </a:cubicBezTo>
                <a:cubicBezTo>
                  <a:pt x="160" y="171"/>
                  <a:pt x="160" y="171"/>
                  <a:pt x="160" y="171"/>
                </a:cubicBezTo>
                <a:cubicBezTo>
                  <a:pt x="161" y="171"/>
                  <a:pt x="161" y="171"/>
                  <a:pt x="161" y="171"/>
                </a:cubicBezTo>
                <a:cubicBezTo>
                  <a:pt x="167" y="171"/>
                  <a:pt x="172" y="176"/>
                  <a:pt x="172" y="181"/>
                </a:cubicBezTo>
                <a:cubicBezTo>
                  <a:pt x="172" y="187"/>
                  <a:pt x="167" y="191"/>
                  <a:pt x="161" y="191"/>
                </a:cubicBezTo>
                <a:cubicBezTo>
                  <a:pt x="151" y="191"/>
                  <a:pt x="151" y="191"/>
                  <a:pt x="151" y="191"/>
                </a:cubicBezTo>
                <a:cubicBezTo>
                  <a:pt x="151" y="191"/>
                  <a:pt x="151" y="191"/>
                  <a:pt x="151" y="191"/>
                </a:cubicBezTo>
                <a:cubicBezTo>
                  <a:pt x="98" y="191"/>
                  <a:pt x="98" y="191"/>
                  <a:pt x="98" y="191"/>
                </a:cubicBezTo>
                <a:cubicBezTo>
                  <a:pt x="91" y="191"/>
                  <a:pt x="77" y="185"/>
                  <a:pt x="66" y="180"/>
                </a:cubicBezTo>
                <a:cubicBezTo>
                  <a:pt x="55" y="175"/>
                  <a:pt x="48" y="172"/>
                  <a:pt x="44" y="172"/>
                </a:cubicBezTo>
                <a:cubicBezTo>
                  <a:pt x="8" y="172"/>
                  <a:pt x="8" y="172"/>
                  <a:pt x="8" y="172"/>
                </a:cubicBezTo>
                <a:cubicBezTo>
                  <a:pt x="8" y="95"/>
                  <a:pt x="8" y="95"/>
                  <a:pt x="8" y="95"/>
                </a:cubicBezTo>
                <a:cubicBezTo>
                  <a:pt x="15" y="95"/>
                  <a:pt x="31" y="95"/>
                  <a:pt x="41" y="95"/>
                </a:cubicBezTo>
                <a:cubicBezTo>
                  <a:pt x="56" y="95"/>
                  <a:pt x="64" y="89"/>
                  <a:pt x="84" y="71"/>
                </a:cubicBezTo>
                <a:cubicBezTo>
                  <a:pt x="106" y="53"/>
                  <a:pt x="107" y="19"/>
                  <a:pt x="107" y="13"/>
                </a:cubicBezTo>
                <a:cubicBezTo>
                  <a:pt x="107" y="10"/>
                  <a:pt x="112" y="8"/>
                  <a:pt x="115" y="8"/>
                </a:cubicBezTo>
                <a:cubicBezTo>
                  <a:pt x="119" y="8"/>
                  <a:pt x="129" y="8"/>
                  <a:pt x="129" y="29"/>
                </a:cubicBezTo>
                <a:cubicBezTo>
                  <a:pt x="129" y="55"/>
                  <a:pt x="115" y="81"/>
                  <a:pt x="115" y="82"/>
                </a:cubicBezTo>
                <a:cubicBezTo>
                  <a:pt x="112" y="87"/>
                  <a:pt x="112" y="87"/>
                  <a:pt x="112" y="87"/>
                </a:cubicBezTo>
                <a:cubicBezTo>
                  <a:pt x="138" y="87"/>
                  <a:pt x="138" y="87"/>
                  <a:pt x="138" y="87"/>
                </a:cubicBezTo>
                <a:cubicBezTo>
                  <a:pt x="155" y="87"/>
                  <a:pt x="155" y="87"/>
                  <a:pt x="155" y="87"/>
                </a:cubicBezTo>
                <a:cubicBezTo>
                  <a:pt x="161" y="87"/>
                  <a:pt x="161" y="87"/>
                  <a:pt x="161" y="87"/>
                </a:cubicBezTo>
                <a:cubicBezTo>
                  <a:pt x="161" y="87"/>
                  <a:pt x="161" y="87"/>
                  <a:pt x="161" y="87"/>
                </a:cubicBezTo>
                <a:cubicBezTo>
                  <a:pt x="190" y="87"/>
                  <a:pt x="190" y="87"/>
                  <a:pt x="190" y="87"/>
                </a:cubicBezTo>
                <a:cubicBezTo>
                  <a:pt x="196" y="87"/>
                  <a:pt x="200" y="91"/>
                  <a:pt x="200" y="97"/>
                </a:cubicBezTo>
                <a:cubicBezTo>
                  <a:pt x="200" y="102"/>
                  <a:pt x="196" y="107"/>
                  <a:pt x="190" y="107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chemeClr val="bg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2"/>
              </a:solidFill>
              <a:latin typeface="Calibri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C3EE2C-A4C2-385C-D357-9D240AAA21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951" y="4245029"/>
            <a:ext cx="3472843" cy="195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383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E910FF0D-4D65-2F8A-3F75-85F15E4E19D1}"/>
              </a:ext>
            </a:extLst>
          </p:cNvPr>
          <p:cNvSpPr/>
          <p:nvPr userDrawn="1"/>
        </p:nvSpPr>
        <p:spPr>
          <a:xfrm>
            <a:off x="-24" y="0"/>
            <a:ext cx="12192000" cy="6858000"/>
          </a:xfrm>
          <a:prstGeom prst="rect">
            <a:avLst/>
          </a:prstGeom>
          <a:gradFill flip="none" rotWithShape="1">
            <a:gsLst>
              <a:gs pos="54000">
                <a:schemeClr val="accent1">
                  <a:alpha val="87000"/>
                </a:schemeClr>
              </a:gs>
              <a:gs pos="100000">
                <a:schemeClr val="accent6">
                  <a:alpha val="89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CFB87E-6919-3DCB-09FB-91029BD44036}"/>
              </a:ext>
            </a:extLst>
          </p:cNvPr>
          <p:cNvSpPr txBox="1"/>
          <p:nvPr userDrawn="1"/>
        </p:nvSpPr>
        <p:spPr>
          <a:xfrm>
            <a:off x="4344057" y="3493232"/>
            <a:ext cx="34728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2"/>
                </a:solidFill>
                <a:latin typeface="Calibri" pitchFamily="34" charset="0"/>
                <a:ea typeface="Roboto Th" pitchFamily="2" charset="0"/>
              </a:rPr>
              <a:t>Thank You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370F1CE-AE43-E117-33D6-E4777E69C3B5}"/>
              </a:ext>
            </a:extLst>
          </p:cNvPr>
          <p:cNvGrpSpPr/>
          <p:nvPr userDrawn="1"/>
        </p:nvGrpSpPr>
        <p:grpSpPr>
          <a:xfrm>
            <a:off x="4938678" y="1023736"/>
            <a:ext cx="2289980" cy="2288208"/>
            <a:chOff x="5461822" y="1856570"/>
            <a:chExt cx="2009840" cy="2008285"/>
          </a:xfrm>
          <a:solidFill>
            <a:schemeClr val="bg2"/>
          </a:solidFill>
          <a:effectLst/>
        </p:grpSpPr>
        <p:sp>
          <p:nvSpPr>
            <p:cNvPr id="12" name="Freeform 24">
              <a:extLst>
                <a:ext uri="{FF2B5EF4-FFF2-40B4-BE49-F238E27FC236}">
                  <a16:creationId xmlns:a16="http://schemas.microsoft.com/office/drawing/2014/main" id="{8A50CF01-F240-668B-2114-5C8FBBB031E4}"/>
                </a:ext>
              </a:extLst>
            </p:cNvPr>
            <p:cNvSpPr/>
            <p:nvPr/>
          </p:nvSpPr>
          <p:spPr>
            <a:xfrm rot="5400000" flipH="1">
              <a:off x="6240751" y="2113355"/>
              <a:ext cx="1487696" cy="974126"/>
            </a:xfrm>
            <a:custGeom>
              <a:avLst/>
              <a:gdLst>
                <a:gd name="connsiteX0" fmla="*/ 1487696 w 1487696"/>
                <a:gd name="connsiteY0" fmla="*/ 974126 h 974126"/>
                <a:gd name="connsiteX1" fmla="*/ 1484063 w 1487696"/>
                <a:gd name="connsiteY1" fmla="*/ 902173 h 974126"/>
                <a:gd name="connsiteX2" fmla="*/ 484331 w 1487696"/>
                <a:gd name="connsiteY2" fmla="*/ 0 h 974126"/>
                <a:gd name="connsiteX3" fmla="*/ 5326 w 1487696"/>
                <a:gd name="connsiteY3" fmla="*/ 121288 h 974126"/>
                <a:gd name="connsiteX4" fmla="*/ 0 w 1487696"/>
                <a:gd name="connsiteY4" fmla="*/ 124523 h 974126"/>
                <a:gd name="connsiteX5" fmla="*/ 12102 w 1487696"/>
                <a:gd name="connsiteY5" fmla="*/ 143648 h 974126"/>
                <a:gd name="connsiteX6" fmla="*/ 16123 w 1487696"/>
                <a:gd name="connsiteY6" fmla="*/ 141206 h 974126"/>
                <a:gd name="connsiteX7" fmla="*/ 484331 w 1487696"/>
                <a:gd name="connsiteY7" fmla="*/ 22651 h 974126"/>
                <a:gd name="connsiteX8" fmla="*/ 1461529 w 1487696"/>
                <a:gd name="connsiteY8" fmla="*/ 904489 h 974126"/>
                <a:gd name="connsiteX9" fmla="*/ 1465045 w 1487696"/>
                <a:gd name="connsiteY9" fmla="*/ 974126 h 974126"/>
                <a:gd name="connsiteX10" fmla="*/ 1487696 w 1487696"/>
                <a:gd name="connsiteY10" fmla="*/ 974126 h 974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87696" h="974126">
                  <a:moveTo>
                    <a:pt x="1487696" y="974126"/>
                  </a:moveTo>
                  <a:lnTo>
                    <a:pt x="1484063" y="902173"/>
                  </a:lnTo>
                  <a:cubicBezTo>
                    <a:pt x="1432601" y="395435"/>
                    <a:pt x="1004645" y="0"/>
                    <a:pt x="484331" y="0"/>
                  </a:cubicBezTo>
                  <a:cubicBezTo>
                    <a:pt x="310893" y="0"/>
                    <a:pt x="147717" y="43937"/>
                    <a:pt x="5326" y="121288"/>
                  </a:cubicBezTo>
                  <a:lnTo>
                    <a:pt x="0" y="124523"/>
                  </a:lnTo>
                  <a:lnTo>
                    <a:pt x="12102" y="143648"/>
                  </a:lnTo>
                  <a:lnTo>
                    <a:pt x="16123" y="141206"/>
                  </a:lnTo>
                  <a:cubicBezTo>
                    <a:pt x="155304" y="65598"/>
                    <a:pt x="314802" y="22651"/>
                    <a:pt x="484331" y="22651"/>
                  </a:cubicBezTo>
                  <a:cubicBezTo>
                    <a:pt x="992917" y="22651"/>
                    <a:pt x="1411227" y="409174"/>
                    <a:pt x="1461529" y="904489"/>
                  </a:cubicBezTo>
                  <a:lnTo>
                    <a:pt x="1465045" y="974126"/>
                  </a:lnTo>
                  <a:lnTo>
                    <a:pt x="1487696" y="97412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/>
                </a:solidFill>
                <a:latin typeface="Calibri" pitchFamily="34" charset="0"/>
              </a:endParaRPr>
            </a:p>
          </p:txBody>
        </p:sp>
        <p:sp>
          <p:nvSpPr>
            <p:cNvPr id="13" name="Freeform 23">
              <a:extLst>
                <a:ext uri="{FF2B5EF4-FFF2-40B4-BE49-F238E27FC236}">
                  <a16:creationId xmlns:a16="http://schemas.microsoft.com/office/drawing/2014/main" id="{4FD8A48C-7761-8337-8BA3-51449AFDE2DD}"/>
                </a:ext>
              </a:extLst>
            </p:cNvPr>
            <p:cNvSpPr/>
            <p:nvPr/>
          </p:nvSpPr>
          <p:spPr>
            <a:xfrm rot="5400000" flipH="1">
              <a:off x="5205036" y="2113356"/>
              <a:ext cx="1487694" cy="974122"/>
            </a:xfrm>
            <a:custGeom>
              <a:avLst/>
              <a:gdLst>
                <a:gd name="connsiteX0" fmla="*/ 1487694 w 1487694"/>
                <a:gd name="connsiteY0" fmla="*/ 0 h 974122"/>
                <a:gd name="connsiteX1" fmla="*/ 1465043 w 1487694"/>
                <a:gd name="connsiteY1" fmla="*/ 0 h 974122"/>
                <a:gd name="connsiteX2" fmla="*/ 1461527 w 1487694"/>
                <a:gd name="connsiteY2" fmla="*/ 69633 h 974122"/>
                <a:gd name="connsiteX3" fmla="*/ 484329 w 1487694"/>
                <a:gd name="connsiteY3" fmla="*/ 951471 h 974122"/>
                <a:gd name="connsiteX4" fmla="*/ 16121 w 1487694"/>
                <a:gd name="connsiteY4" fmla="*/ 832916 h 974122"/>
                <a:gd name="connsiteX5" fmla="*/ 12102 w 1487694"/>
                <a:gd name="connsiteY5" fmla="*/ 830475 h 974122"/>
                <a:gd name="connsiteX6" fmla="*/ 0 w 1487694"/>
                <a:gd name="connsiteY6" fmla="*/ 849600 h 974122"/>
                <a:gd name="connsiteX7" fmla="*/ 5324 w 1487694"/>
                <a:gd name="connsiteY7" fmla="*/ 852834 h 974122"/>
                <a:gd name="connsiteX8" fmla="*/ 484329 w 1487694"/>
                <a:gd name="connsiteY8" fmla="*/ 974122 h 974122"/>
                <a:gd name="connsiteX9" fmla="*/ 1484061 w 1487694"/>
                <a:gd name="connsiteY9" fmla="*/ 71949 h 974122"/>
                <a:gd name="connsiteX10" fmla="*/ 1487694 w 1487694"/>
                <a:gd name="connsiteY10" fmla="*/ 0 h 974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87694" h="974122">
                  <a:moveTo>
                    <a:pt x="1487694" y="0"/>
                  </a:moveTo>
                  <a:lnTo>
                    <a:pt x="1465043" y="0"/>
                  </a:lnTo>
                  <a:lnTo>
                    <a:pt x="1461527" y="69633"/>
                  </a:lnTo>
                  <a:cubicBezTo>
                    <a:pt x="1411225" y="564948"/>
                    <a:pt x="992915" y="951471"/>
                    <a:pt x="484329" y="951471"/>
                  </a:cubicBezTo>
                  <a:cubicBezTo>
                    <a:pt x="314800" y="951471"/>
                    <a:pt x="155302" y="908524"/>
                    <a:pt x="16121" y="832916"/>
                  </a:cubicBezTo>
                  <a:lnTo>
                    <a:pt x="12102" y="830475"/>
                  </a:lnTo>
                  <a:lnTo>
                    <a:pt x="0" y="849600"/>
                  </a:lnTo>
                  <a:lnTo>
                    <a:pt x="5324" y="852834"/>
                  </a:lnTo>
                  <a:cubicBezTo>
                    <a:pt x="147715" y="930185"/>
                    <a:pt x="310891" y="974122"/>
                    <a:pt x="484329" y="974122"/>
                  </a:cubicBezTo>
                  <a:cubicBezTo>
                    <a:pt x="1004643" y="974122"/>
                    <a:pt x="1432599" y="578687"/>
                    <a:pt x="1484061" y="71949"/>
                  </a:cubicBezTo>
                  <a:lnTo>
                    <a:pt x="1487694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/>
                </a:solidFill>
                <a:latin typeface="Calibri" pitchFamily="34" charset="0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0BA6829B-EF9F-6F18-4802-46D47668FBCA}"/>
                </a:ext>
              </a:extLst>
            </p:cNvPr>
            <p:cNvSpPr/>
            <p:nvPr/>
          </p:nvSpPr>
          <p:spPr>
            <a:xfrm rot="5400000" flipH="1">
              <a:off x="6226720" y="2776420"/>
              <a:ext cx="480045" cy="1696825"/>
            </a:xfrm>
            <a:custGeom>
              <a:avLst/>
              <a:gdLst>
                <a:gd name="connsiteX0" fmla="*/ 480045 w 480045"/>
                <a:gd name="connsiteY0" fmla="*/ 1677701 h 1696825"/>
                <a:gd name="connsiteX1" fmla="*/ 455724 w 480045"/>
                <a:gd name="connsiteY1" fmla="*/ 1662925 h 1696825"/>
                <a:gd name="connsiteX2" fmla="*/ 22651 w 480045"/>
                <a:gd name="connsiteY2" fmla="*/ 848412 h 1696825"/>
                <a:gd name="connsiteX3" fmla="*/ 455724 w 480045"/>
                <a:gd name="connsiteY3" fmla="*/ 33899 h 1696825"/>
                <a:gd name="connsiteX4" fmla="*/ 480043 w 480045"/>
                <a:gd name="connsiteY4" fmla="*/ 19125 h 1696825"/>
                <a:gd name="connsiteX5" fmla="*/ 467941 w 480045"/>
                <a:gd name="connsiteY5" fmla="*/ 0 h 1696825"/>
                <a:gd name="connsiteX6" fmla="*/ 443060 w 480045"/>
                <a:gd name="connsiteY6" fmla="*/ 15117 h 1696825"/>
                <a:gd name="connsiteX7" fmla="*/ 0 w 480045"/>
                <a:gd name="connsiteY7" fmla="*/ 848412 h 1696825"/>
                <a:gd name="connsiteX8" fmla="*/ 443060 w 480045"/>
                <a:gd name="connsiteY8" fmla="*/ 1681707 h 1696825"/>
                <a:gd name="connsiteX9" fmla="*/ 467944 w 480045"/>
                <a:gd name="connsiteY9" fmla="*/ 1696825 h 1696825"/>
                <a:gd name="connsiteX10" fmla="*/ 480045 w 480045"/>
                <a:gd name="connsiteY10" fmla="*/ 1677701 h 1696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0045" h="1696825">
                  <a:moveTo>
                    <a:pt x="480045" y="1677701"/>
                  </a:moveTo>
                  <a:lnTo>
                    <a:pt x="455724" y="1662925"/>
                  </a:lnTo>
                  <a:cubicBezTo>
                    <a:pt x="194439" y="1486404"/>
                    <a:pt x="22651" y="1187470"/>
                    <a:pt x="22651" y="848412"/>
                  </a:cubicBezTo>
                  <a:cubicBezTo>
                    <a:pt x="22651" y="509354"/>
                    <a:pt x="194439" y="210420"/>
                    <a:pt x="455724" y="33899"/>
                  </a:cubicBezTo>
                  <a:lnTo>
                    <a:pt x="480043" y="19125"/>
                  </a:lnTo>
                  <a:lnTo>
                    <a:pt x="467941" y="0"/>
                  </a:lnTo>
                  <a:lnTo>
                    <a:pt x="443060" y="15117"/>
                  </a:lnTo>
                  <a:cubicBezTo>
                    <a:pt x="175749" y="195708"/>
                    <a:pt x="0" y="501536"/>
                    <a:pt x="0" y="848412"/>
                  </a:cubicBezTo>
                  <a:cubicBezTo>
                    <a:pt x="0" y="1195288"/>
                    <a:pt x="175749" y="1501116"/>
                    <a:pt x="443060" y="1681707"/>
                  </a:cubicBezTo>
                  <a:lnTo>
                    <a:pt x="467944" y="1696825"/>
                  </a:lnTo>
                  <a:lnTo>
                    <a:pt x="480045" y="1677701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/>
                </a:solidFill>
                <a:latin typeface="Calibri" pitchFamily="34" charset="0"/>
              </a:endParaRPr>
            </a:p>
          </p:txBody>
        </p:sp>
      </p:grpSp>
      <p:sp>
        <p:nvSpPr>
          <p:cNvPr id="15" name="Freeform 43">
            <a:extLst>
              <a:ext uri="{FF2B5EF4-FFF2-40B4-BE49-F238E27FC236}">
                <a16:creationId xmlns:a16="http://schemas.microsoft.com/office/drawing/2014/main" id="{3DBFC4AF-F7C0-778C-CBA8-5E9352B99AF3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5790493" y="1857903"/>
            <a:ext cx="586345" cy="562138"/>
          </a:xfrm>
          <a:custGeom>
            <a:avLst/>
            <a:gdLst>
              <a:gd name="T0" fmla="*/ 190 w 208"/>
              <a:gd name="T1" fmla="*/ 79 h 199"/>
              <a:gd name="T2" fmla="*/ 163 w 208"/>
              <a:gd name="T3" fmla="*/ 79 h 199"/>
              <a:gd name="T4" fmla="*/ 137 w 208"/>
              <a:gd name="T5" fmla="*/ 29 h 199"/>
              <a:gd name="T6" fmla="*/ 99 w 208"/>
              <a:gd name="T7" fmla="*/ 13 h 199"/>
              <a:gd name="T8" fmla="*/ 41 w 208"/>
              <a:gd name="T9" fmla="*/ 87 h 199"/>
              <a:gd name="T10" fmla="*/ 0 w 208"/>
              <a:gd name="T11" fmla="*/ 87 h 199"/>
              <a:gd name="T12" fmla="*/ 44 w 208"/>
              <a:gd name="T13" fmla="*/ 180 h 199"/>
              <a:gd name="T14" fmla="*/ 98 w 208"/>
              <a:gd name="T15" fmla="*/ 199 h 199"/>
              <a:gd name="T16" fmla="*/ 161 w 208"/>
              <a:gd name="T17" fmla="*/ 199 h 199"/>
              <a:gd name="T18" fmla="*/ 176 w 208"/>
              <a:gd name="T19" fmla="*/ 171 h 199"/>
              <a:gd name="T20" fmla="*/ 185 w 208"/>
              <a:gd name="T21" fmla="*/ 143 h 199"/>
              <a:gd name="T22" fmla="*/ 194 w 208"/>
              <a:gd name="T23" fmla="*/ 114 h 199"/>
              <a:gd name="T24" fmla="*/ 190 w 208"/>
              <a:gd name="T25" fmla="*/ 107 h 199"/>
              <a:gd name="T26" fmla="*/ 176 w 208"/>
              <a:gd name="T27" fmla="*/ 107 h 199"/>
              <a:gd name="T28" fmla="*/ 180 w 208"/>
              <a:gd name="T29" fmla="*/ 115 h 199"/>
              <a:gd name="T30" fmla="*/ 180 w 208"/>
              <a:gd name="T31" fmla="*/ 135 h 199"/>
              <a:gd name="T32" fmla="*/ 168 w 208"/>
              <a:gd name="T33" fmla="*/ 135 h 199"/>
              <a:gd name="T34" fmla="*/ 171 w 208"/>
              <a:gd name="T35" fmla="*/ 143 h 199"/>
              <a:gd name="T36" fmla="*/ 171 w 208"/>
              <a:gd name="T37" fmla="*/ 163 h 199"/>
              <a:gd name="T38" fmla="*/ 160 w 208"/>
              <a:gd name="T39" fmla="*/ 163 h 199"/>
              <a:gd name="T40" fmla="*/ 161 w 208"/>
              <a:gd name="T41" fmla="*/ 171 h 199"/>
              <a:gd name="T42" fmla="*/ 161 w 208"/>
              <a:gd name="T43" fmla="*/ 191 h 199"/>
              <a:gd name="T44" fmla="*/ 151 w 208"/>
              <a:gd name="T45" fmla="*/ 191 h 199"/>
              <a:gd name="T46" fmla="*/ 66 w 208"/>
              <a:gd name="T47" fmla="*/ 180 h 199"/>
              <a:gd name="T48" fmla="*/ 8 w 208"/>
              <a:gd name="T49" fmla="*/ 172 h 199"/>
              <a:gd name="T50" fmla="*/ 41 w 208"/>
              <a:gd name="T51" fmla="*/ 95 h 199"/>
              <a:gd name="T52" fmla="*/ 107 w 208"/>
              <a:gd name="T53" fmla="*/ 13 h 199"/>
              <a:gd name="T54" fmla="*/ 129 w 208"/>
              <a:gd name="T55" fmla="*/ 29 h 199"/>
              <a:gd name="T56" fmla="*/ 112 w 208"/>
              <a:gd name="T57" fmla="*/ 87 h 199"/>
              <a:gd name="T58" fmla="*/ 155 w 208"/>
              <a:gd name="T59" fmla="*/ 87 h 199"/>
              <a:gd name="T60" fmla="*/ 161 w 208"/>
              <a:gd name="T61" fmla="*/ 87 h 199"/>
              <a:gd name="T62" fmla="*/ 200 w 208"/>
              <a:gd name="T63" fmla="*/ 97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08" h="199">
                <a:moveTo>
                  <a:pt x="208" y="97"/>
                </a:moveTo>
                <a:cubicBezTo>
                  <a:pt x="208" y="87"/>
                  <a:pt x="200" y="79"/>
                  <a:pt x="190" y="79"/>
                </a:cubicBezTo>
                <a:cubicBezTo>
                  <a:pt x="163" y="79"/>
                  <a:pt x="163" y="79"/>
                  <a:pt x="163" y="79"/>
                </a:cubicBezTo>
                <a:cubicBezTo>
                  <a:pt x="163" y="79"/>
                  <a:pt x="163" y="79"/>
                  <a:pt x="163" y="79"/>
                </a:cubicBezTo>
                <a:cubicBezTo>
                  <a:pt x="125" y="79"/>
                  <a:pt x="125" y="79"/>
                  <a:pt x="125" y="79"/>
                </a:cubicBezTo>
                <a:cubicBezTo>
                  <a:pt x="129" y="70"/>
                  <a:pt x="137" y="49"/>
                  <a:pt x="137" y="29"/>
                </a:cubicBezTo>
                <a:cubicBezTo>
                  <a:pt x="137" y="5"/>
                  <a:pt x="125" y="0"/>
                  <a:pt x="115" y="0"/>
                </a:cubicBezTo>
                <a:cubicBezTo>
                  <a:pt x="108" y="0"/>
                  <a:pt x="99" y="4"/>
                  <a:pt x="99" y="13"/>
                </a:cubicBezTo>
                <a:cubicBezTo>
                  <a:pt x="99" y="17"/>
                  <a:pt x="99" y="49"/>
                  <a:pt x="79" y="65"/>
                </a:cubicBezTo>
                <a:cubicBezTo>
                  <a:pt x="58" y="82"/>
                  <a:pt x="52" y="87"/>
                  <a:pt x="41" y="87"/>
                </a:cubicBezTo>
                <a:cubicBezTo>
                  <a:pt x="28" y="87"/>
                  <a:pt x="4" y="87"/>
                  <a:pt x="4" y="8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180"/>
                  <a:pt x="0" y="180"/>
                  <a:pt x="0" y="180"/>
                </a:cubicBezTo>
                <a:cubicBezTo>
                  <a:pt x="44" y="180"/>
                  <a:pt x="44" y="180"/>
                  <a:pt x="44" y="180"/>
                </a:cubicBezTo>
                <a:cubicBezTo>
                  <a:pt x="47" y="180"/>
                  <a:pt x="55" y="184"/>
                  <a:pt x="63" y="188"/>
                </a:cubicBezTo>
                <a:cubicBezTo>
                  <a:pt x="75" y="193"/>
                  <a:pt x="89" y="199"/>
                  <a:pt x="98" y="199"/>
                </a:cubicBezTo>
                <a:cubicBezTo>
                  <a:pt x="161" y="199"/>
                  <a:pt x="161" y="199"/>
                  <a:pt x="161" y="199"/>
                </a:cubicBezTo>
                <a:cubicBezTo>
                  <a:pt x="161" y="199"/>
                  <a:pt x="161" y="199"/>
                  <a:pt x="161" y="199"/>
                </a:cubicBezTo>
                <a:cubicBezTo>
                  <a:pt x="172" y="199"/>
                  <a:pt x="180" y="191"/>
                  <a:pt x="180" y="181"/>
                </a:cubicBezTo>
                <a:cubicBezTo>
                  <a:pt x="180" y="177"/>
                  <a:pt x="178" y="174"/>
                  <a:pt x="176" y="171"/>
                </a:cubicBezTo>
                <a:cubicBezTo>
                  <a:pt x="184" y="168"/>
                  <a:pt x="189" y="162"/>
                  <a:pt x="189" y="153"/>
                </a:cubicBezTo>
                <a:cubicBezTo>
                  <a:pt x="189" y="149"/>
                  <a:pt x="188" y="146"/>
                  <a:pt x="185" y="143"/>
                </a:cubicBezTo>
                <a:cubicBezTo>
                  <a:pt x="193" y="140"/>
                  <a:pt x="198" y="133"/>
                  <a:pt x="198" y="125"/>
                </a:cubicBezTo>
                <a:cubicBezTo>
                  <a:pt x="198" y="121"/>
                  <a:pt x="197" y="117"/>
                  <a:pt x="194" y="114"/>
                </a:cubicBezTo>
                <a:cubicBezTo>
                  <a:pt x="202" y="112"/>
                  <a:pt x="208" y="105"/>
                  <a:pt x="208" y="97"/>
                </a:cubicBezTo>
                <a:close/>
                <a:moveTo>
                  <a:pt x="190" y="107"/>
                </a:moveTo>
                <a:cubicBezTo>
                  <a:pt x="180" y="107"/>
                  <a:pt x="180" y="107"/>
                  <a:pt x="180" y="107"/>
                </a:cubicBezTo>
                <a:cubicBezTo>
                  <a:pt x="176" y="107"/>
                  <a:pt x="176" y="107"/>
                  <a:pt x="176" y="107"/>
                </a:cubicBezTo>
                <a:cubicBezTo>
                  <a:pt x="176" y="115"/>
                  <a:pt x="176" y="115"/>
                  <a:pt x="176" y="115"/>
                </a:cubicBezTo>
                <a:cubicBezTo>
                  <a:pt x="180" y="115"/>
                  <a:pt x="180" y="115"/>
                  <a:pt x="180" y="115"/>
                </a:cubicBezTo>
                <a:cubicBezTo>
                  <a:pt x="185" y="115"/>
                  <a:pt x="190" y="119"/>
                  <a:pt x="190" y="125"/>
                </a:cubicBezTo>
                <a:cubicBezTo>
                  <a:pt x="190" y="131"/>
                  <a:pt x="185" y="135"/>
                  <a:pt x="180" y="135"/>
                </a:cubicBezTo>
                <a:cubicBezTo>
                  <a:pt x="171" y="135"/>
                  <a:pt x="171" y="135"/>
                  <a:pt x="171" y="135"/>
                </a:cubicBezTo>
                <a:cubicBezTo>
                  <a:pt x="168" y="135"/>
                  <a:pt x="168" y="135"/>
                  <a:pt x="168" y="135"/>
                </a:cubicBezTo>
                <a:cubicBezTo>
                  <a:pt x="168" y="143"/>
                  <a:pt x="168" y="143"/>
                  <a:pt x="168" y="143"/>
                </a:cubicBezTo>
                <a:cubicBezTo>
                  <a:pt x="171" y="143"/>
                  <a:pt x="171" y="143"/>
                  <a:pt x="171" y="143"/>
                </a:cubicBezTo>
                <a:cubicBezTo>
                  <a:pt x="177" y="143"/>
                  <a:pt x="181" y="148"/>
                  <a:pt x="181" y="153"/>
                </a:cubicBezTo>
                <a:cubicBezTo>
                  <a:pt x="181" y="159"/>
                  <a:pt x="177" y="163"/>
                  <a:pt x="171" y="163"/>
                </a:cubicBezTo>
                <a:cubicBezTo>
                  <a:pt x="161" y="163"/>
                  <a:pt x="161" y="163"/>
                  <a:pt x="161" y="163"/>
                </a:cubicBezTo>
                <a:cubicBezTo>
                  <a:pt x="160" y="163"/>
                  <a:pt x="160" y="163"/>
                  <a:pt x="160" y="163"/>
                </a:cubicBezTo>
                <a:cubicBezTo>
                  <a:pt x="160" y="171"/>
                  <a:pt x="160" y="171"/>
                  <a:pt x="160" y="171"/>
                </a:cubicBezTo>
                <a:cubicBezTo>
                  <a:pt x="161" y="171"/>
                  <a:pt x="161" y="171"/>
                  <a:pt x="161" y="171"/>
                </a:cubicBezTo>
                <a:cubicBezTo>
                  <a:pt x="167" y="171"/>
                  <a:pt x="172" y="176"/>
                  <a:pt x="172" y="181"/>
                </a:cubicBezTo>
                <a:cubicBezTo>
                  <a:pt x="172" y="187"/>
                  <a:pt x="167" y="191"/>
                  <a:pt x="161" y="191"/>
                </a:cubicBezTo>
                <a:cubicBezTo>
                  <a:pt x="151" y="191"/>
                  <a:pt x="151" y="191"/>
                  <a:pt x="151" y="191"/>
                </a:cubicBezTo>
                <a:cubicBezTo>
                  <a:pt x="151" y="191"/>
                  <a:pt x="151" y="191"/>
                  <a:pt x="151" y="191"/>
                </a:cubicBezTo>
                <a:cubicBezTo>
                  <a:pt x="98" y="191"/>
                  <a:pt x="98" y="191"/>
                  <a:pt x="98" y="191"/>
                </a:cubicBezTo>
                <a:cubicBezTo>
                  <a:pt x="91" y="191"/>
                  <a:pt x="77" y="185"/>
                  <a:pt x="66" y="180"/>
                </a:cubicBezTo>
                <a:cubicBezTo>
                  <a:pt x="55" y="175"/>
                  <a:pt x="48" y="172"/>
                  <a:pt x="44" y="172"/>
                </a:cubicBezTo>
                <a:cubicBezTo>
                  <a:pt x="8" y="172"/>
                  <a:pt x="8" y="172"/>
                  <a:pt x="8" y="172"/>
                </a:cubicBezTo>
                <a:cubicBezTo>
                  <a:pt x="8" y="95"/>
                  <a:pt x="8" y="95"/>
                  <a:pt x="8" y="95"/>
                </a:cubicBezTo>
                <a:cubicBezTo>
                  <a:pt x="15" y="95"/>
                  <a:pt x="31" y="95"/>
                  <a:pt x="41" y="95"/>
                </a:cubicBezTo>
                <a:cubicBezTo>
                  <a:pt x="56" y="95"/>
                  <a:pt x="64" y="89"/>
                  <a:pt x="84" y="71"/>
                </a:cubicBezTo>
                <a:cubicBezTo>
                  <a:pt x="106" y="53"/>
                  <a:pt x="107" y="19"/>
                  <a:pt x="107" y="13"/>
                </a:cubicBezTo>
                <a:cubicBezTo>
                  <a:pt x="107" y="10"/>
                  <a:pt x="112" y="8"/>
                  <a:pt x="115" y="8"/>
                </a:cubicBezTo>
                <a:cubicBezTo>
                  <a:pt x="119" y="8"/>
                  <a:pt x="129" y="8"/>
                  <a:pt x="129" y="29"/>
                </a:cubicBezTo>
                <a:cubicBezTo>
                  <a:pt x="129" y="55"/>
                  <a:pt x="115" y="81"/>
                  <a:pt x="115" y="82"/>
                </a:cubicBezTo>
                <a:cubicBezTo>
                  <a:pt x="112" y="87"/>
                  <a:pt x="112" y="87"/>
                  <a:pt x="112" y="87"/>
                </a:cubicBezTo>
                <a:cubicBezTo>
                  <a:pt x="138" y="87"/>
                  <a:pt x="138" y="87"/>
                  <a:pt x="138" y="87"/>
                </a:cubicBezTo>
                <a:cubicBezTo>
                  <a:pt x="155" y="87"/>
                  <a:pt x="155" y="87"/>
                  <a:pt x="155" y="87"/>
                </a:cubicBezTo>
                <a:cubicBezTo>
                  <a:pt x="161" y="87"/>
                  <a:pt x="161" y="87"/>
                  <a:pt x="161" y="87"/>
                </a:cubicBezTo>
                <a:cubicBezTo>
                  <a:pt x="161" y="87"/>
                  <a:pt x="161" y="87"/>
                  <a:pt x="161" y="87"/>
                </a:cubicBezTo>
                <a:cubicBezTo>
                  <a:pt x="190" y="87"/>
                  <a:pt x="190" y="87"/>
                  <a:pt x="190" y="87"/>
                </a:cubicBezTo>
                <a:cubicBezTo>
                  <a:pt x="196" y="87"/>
                  <a:pt x="200" y="91"/>
                  <a:pt x="200" y="97"/>
                </a:cubicBezTo>
                <a:cubicBezTo>
                  <a:pt x="200" y="102"/>
                  <a:pt x="196" y="107"/>
                  <a:pt x="190" y="107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chemeClr val="bg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2"/>
              </a:solidFill>
              <a:latin typeface="Calibri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C3EE2C-A4C2-385C-D357-9D240AAA21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951" y="4245029"/>
            <a:ext cx="3472843" cy="195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518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E910FF0D-4D65-2F8A-3F75-85F15E4E19D1}"/>
              </a:ext>
            </a:extLst>
          </p:cNvPr>
          <p:cNvSpPr/>
          <p:nvPr userDrawn="1"/>
        </p:nvSpPr>
        <p:spPr>
          <a:xfrm>
            <a:off x="-15522" y="0"/>
            <a:ext cx="12207522" cy="6858000"/>
          </a:xfrm>
          <a:prstGeom prst="rect">
            <a:avLst/>
          </a:prstGeom>
          <a:gradFill flip="none" rotWithShape="1">
            <a:gsLst>
              <a:gs pos="54000">
                <a:schemeClr val="accent1">
                  <a:alpha val="87000"/>
                </a:schemeClr>
              </a:gs>
              <a:gs pos="100000">
                <a:schemeClr val="accent6">
                  <a:alpha val="89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CFB87E-6919-3DCB-09FB-91029BD44036}"/>
              </a:ext>
            </a:extLst>
          </p:cNvPr>
          <p:cNvSpPr txBox="1"/>
          <p:nvPr userDrawn="1"/>
        </p:nvSpPr>
        <p:spPr>
          <a:xfrm>
            <a:off x="4344057" y="3493232"/>
            <a:ext cx="34728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2"/>
                </a:solidFill>
                <a:latin typeface="Calibri" pitchFamily="34" charset="0"/>
                <a:ea typeface="Roboto Th" pitchFamily="2" charset="0"/>
              </a:rPr>
              <a:t>Thank You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370F1CE-AE43-E117-33D6-E4777E69C3B5}"/>
              </a:ext>
            </a:extLst>
          </p:cNvPr>
          <p:cNvGrpSpPr/>
          <p:nvPr userDrawn="1"/>
        </p:nvGrpSpPr>
        <p:grpSpPr>
          <a:xfrm>
            <a:off x="4938678" y="1023736"/>
            <a:ext cx="2289980" cy="2288208"/>
            <a:chOff x="5461822" y="1856570"/>
            <a:chExt cx="2009840" cy="2008285"/>
          </a:xfrm>
          <a:solidFill>
            <a:schemeClr val="bg2"/>
          </a:solidFill>
          <a:effectLst/>
        </p:grpSpPr>
        <p:sp>
          <p:nvSpPr>
            <p:cNvPr id="12" name="Freeform 24">
              <a:extLst>
                <a:ext uri="{FF2B5EF4-FFF2-40B4-BE49-F238E27FC236}">
                  <a16:creationId xmlns:a16="http://schemas.microsoft.com/office/drawing/2014/main" id="{8A50CF01-F240-668B-2114-5C8FBBB031E4}"/>
                </a:ext>
              </a:extLst>
            </p:cNvPr>
            <p:cNvSpPr/>
            <p:nvPr/>
          </p:nvSpPr>
          <p:spPr>
            <a:xfrm rot="5400000" flipH="1">
              <a:off x="6240751" y="2113355"/>
              <a:ext cx="1487696" cy="974126"/>
            </a:xfrm>
            <a:custGeom>
              <a:avLst/>
              <a:gdLst>
                <a:gd name="connsiteX0" fmla="*/ 1487696 w 1487696"/>
                <a:gd name="connsiteY0" fmla="*/ 974126 h 974126"/>
                <a:gd name="connsiteX1" fmla="*/ 1484063 w 1487696"/>
                <a:gd name="connsiteY1" fmla="*/ 902173 h 974126"/>
                <a:gd name="connsiteX2" fmla="*/ 484331 w 1487696"/>
                <a:gd name="connsiteY2" fmla="*/ 0 h 974126"/>
                <a:gd name="connsiteX3" fmla="*/ 5326 w 1487696"/>
                <a:gd name="connsiteY3" fmla="*/ 121288 h 974126"/>
                <a:gd name="connsiteX4" fmla="*/ 0 w 1487696"/>
                <a:gd name="connsiteY4" fmla="*/ 124523 h 974126"/>
                <a:gd name="connsiteX5" fmla="*/ 12102 w 1487696"/>
                <a:gd name="connsiteY5" fmla="*/ 143648 h 974126"/>
                <a:gd name="connsiteX6" fmla="*/ 16123 w 1487696"/>
                <a:gd name="connsiteY6" fmla="*/ 141206 h 974126"/>
                <a:gd name="connsiteX7" fmla="*/ 484331 w 1487696"/>
                <a:gd name="connsiteY7" fmla="*/ 22651 h 974126"/>
                <a:gd name="connsiteX8" fmla="*/ 1461529 w 1487696"/>
                <a:gd name="connsiteY8" fmla="*/ 904489 h 974126"/>
                <a:gd name="connsiteX9" fmla="*/ 1465045 w 1487696"/>
                <a:gd name="connsiteY9" fmla="*/ 974126 h 974126"/>
                <a:gd name="connsiteX10" fmla="*/ 1487696 w 1487696"/>
                <a:gd name="connsiteY10" fmla="*/ 974126 h 974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87696" h="974126">
                  <a:moveTo>
                    <a:pt x="1487696" y="974126"/>
                  </a:moveTo>
                  <a:lnTo>
                    <a:pt x="1484063" y="902173"/>
                  </a:lnTo>
                  <a:cubicBezTo>
                    <a:pt x="1432601" y="395435"/>
                    <a:pt x="1004645" y="0"/>
                    <a:pt x="484331" y="0"/>
                  </a:cubicBezTo>
                  <a:cubicBezTo>
                    <a:pt x="310893" y="0"/>
                    <a:pt x="147717" y="43937"/>
                    <a:pt x="5326" y="121288"/>
                  </a:cubicBezTo>
                  <a:lnTo>
                    <a:pt x="0" y="124523"/>
                  </a:lnTo>
                  <a:lnTo>
                    <a:pt x="12102" y="143648"/>
                  </a:lnTo>
                  <a:lnTo>
                    <a:pt x="16123" y="141206"/>
                  </a:lnTo>
                  <a:cubicBezTo>
                    <a:pt x="155304" y="65598"/>
                    <a:pt x="314802" y="22651"/>
                    <a:pt x="484331" y="22651"/>
                  </a:cubicBezTo>
                  <a:cubicBezTo>
                    <a:pt x="992917" y="22651"/>
                    <a:pt x="1411227" y="409174"/>
                    <a:pt x="1461529" y="904489"/>
                  </a:cubicBezTo>
                  <a:lnTo>
                    <a:pt x="1465045" y="974126"/>
                  </a:lnTo>
                  <a:lnTo>
                    <a:pt x="1487696" y="97412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/>
                </a:solidFill>
                <a:latin typeface="Calibri" pitchFamily="34" charset="0"/>
              </a:endParaRPr>
            </a:p>
          </p:txBody>
        </p:sp>
        <p:sp>
          <p:nvSpPr>
            <p:cNvPr id="13" name="Freeform 23">
              <a:extLst>
                <a:ext uri="{FF2B5EF4-FFF2-40B4-BE49-F238E27FC236}">
                  <a16:creationId xmlns:a16="http://schemas.microsoft.com/office/drawing/2014/main" id="{4FD8A48C-7761-8337-8BA3-51449AFDE2DD}"/>
                </a:ext>
              </a:extLst>
            </p:cNvPr>
            <p:cNvSpPr/>
            <p:nvPr/>
          </p:nvSpPr>
          <p:spPr>
            <a:xfrm rot="5400000" flipH="1">
              <a:off x="5205036" y="2113356"/>
              <a:ext cx="1487694" cy="974122"/>
            </a:xfrm>
            <a:custGeom>
              <a:avLst/>
              <a:gdLst>
                <a:gd name="connsiteX0" fmla="*/ 1487694 w 1487694"/>
                <a:gd name="connsiteY0" fmla="*/ 0 h 974122"/>
                <a:gd name="connsiteX1" fmla="*/ 1465043 w 1487694"/>
                <a:gd name="connsiteY1" fmla="*/ 0 h 974122"/>
                <a:gd name="connsiteX2" fmla="*/ 1461527 w 1487694"/>
                <a:gd name="connsiteY2" fmla="*/ 69633 h 974122"/>
                <a:gd name="connsiteX3" fmla="*/ 484329 w 1487694"/>
                <a:gd name="connsiteY3" fmla="*/ 951471 h 974122"/>
                <a:gd name="connsiteX4" fmla="*/ 16121 w 1487694"/>
                <a:gd name="connsiteY4" fmla="*/ 832916 h 974122"/>
                <a:gd name="connsiteX5" fmla="*/ 12102 w 1487694"/>
                <a:gd name="connsiteY5" fmla="*/ 830475 h 974122"/>
                <a:gd name="connsiteX6" fmla="*/ 0 w 1487694"/>
                <a:gd name="connsiteY6" fmla="*/ 849600 h 974122"/>
                <a:gd name="connsiteX7" fmla="*/ 5324 w 1487694"/>
                <a:gd name="connsiteY7" fmla="*/ 852834 h 974122"/>
                <a:gd name="connsiteX8" fmla="*/ 484329 w 1487694"/>
                <a:gd name="connsiteY8" fmla="*/ 974122 h 974122"/>
                <a:gd name="connsiteX9" fmla="*/ 1484061 w 1487694"/>
                <a:gd name="connsiteY9" fmla="*/ 71949 h 974122"/>
                <a:gd name="connsiteX10" fmla="*/ 1487694 w 1487694"/>
                <a:gd name="connsiteY10" fmla="*/ 0 h 974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87694" h="974122">
                  <a:moveTo>
                    <a:pt x="1487694" y="0"/>
                  </a:moveTo>
                  <a:lnTo>
                    <a:pt x="1465043" y="0"/>
                  </a:lnTo>
                  <a:lnTo>
                    <a:pt x="1461527" y="69633"/>
                  </a:lnTo>
                  <a:cubicBezTo>
                    <a:pt x="1411225" y="564948"/>
                    <a:pt x="992915" y="951471"/>
                    <a:pt x="484329" y="951471"/>
                  </a:cubicBezTo>
                  <a:cubicBezTo>
                    <a:pt x="314800" y="951471"/>
                    <a:pt x="155302" y="908524"/>
                    <a:pt x="16121" y="832916"/>
                  </a:cubicBezTo>
                  <a:lnTo>
                    <a:pt x="12102" y="830475"/>
                  </a:lnTo>
                  <a:lnTo>
                    <a:pt x="0" y="849600"/>
                  </a:lnTo>
                  <a:lnTo>
                    <a:pt x="5324" y="852834"/>
                  </a:lnTo>
                  <a:cubicBezTo>
                    <a:pt x="147715" y="930185"/>
                    <a:pt x="310891" y="974122"/>
                    <a:pt x="484329" y="974122"/>
                  </a:cubicBezTo>
                  <a:cubicBezTo>
                    <a:pt x="1004643" y="974122"/>
                    <a:pt x="1432599" y="578687"/>
                    <a:pt x="1484061" y="71949"/>
                  </a:cubicBezTo>
                  <a:lnTo>
                    <a:pt x="1487694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/>
                </a:solidFill>
                <a:latin typeface="Calibri" pitchFamily="34" charset="0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0BA6829B-EF9F-6F18-4802-46D47668FBCA}"/>
                </a:ext>
              </a:extLst>
            </p:cNvPr>
            <p:cNvSpPr/>
            <p:nvPr/>
          </p:nvSpPr>
          <p:spPr>
            <a:xfrm rot="5400000" flipH="1">
              <a:off x="6226720" y="2776420"/>
              <a:ext cx="480045" cy="1696825"/>
            </a:xfrm>
            <a:custGeom>
              <a:avLst/>
              <a:gdLst>
                <a:gd name="connsiteX0" fmla="*/ 480045 w 480045"/>
                <a:gd name="connsiteY0" fmla="*/ 1677701 h 1696825"/>
                <a:gd name="connsiteX1" fmla="*/ 455724 w 480045"/>
                <a:gd name="connsiteY1" fmla="*/ 1662925 h 1696825"/>
                <a:gd name="connsiteX2" fmla="*/ 22651 w 480045"/>
                <a:gd name="connsiteY2" fmla="*/ 848412 h 1696825"/>
                <a:gd name="connsiteX3" fmla="*/ 455724 w 480045"/>
                <a:gd name="connsiteY3" fmla="*/ 33899 h 1696825"/>
                <a:gd name="connsiteX4" fmla="*/ 480043 w 480045"/>
                <a:gd name="connsiteY4" fmla="*/ 19125 h 1696825"/>
                <a:gd name="connsiteX5" fmla="*/ 467941 w 480045"/>
                <a:gd name="connsiteY5" fmla="*/ 0 h 1696825"/>
                <a:gd name="connsiteX6" fmla="*/ 443060 w 480045"/>
                <a:gd name="connsiteY6" fmla="*/ 15117 h 1696825"/>
                <a:gd name="connsiteX7" fmla="*/ 0 w 480045"/>
                <a:gd name="connsiteY7" fmla="*/ 848412 h 1696825"/>
                <a:gd name="connsiteX8" fmla="*/ 443060 w 480045"/>
                <a:gd name="connsiteY8" fmla="*/ 1681707 h 1696825"/>
                <a:gd name="connsiteX9" fmla="*/ 467944 w 480045"/>
                <a:gd name="connsiteY9" fmla="*/ 1696825 h 1696825"/>
                <a:gd name="connsiteX10" fmla="*/ 480045 w 480045"/>
                <a:gd name="connsiteY10" fmla="*/ 1677701 h 1696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0045" h="1696825">
                  <a:moveTo>
                    <a:pt x="480045" y="1677701"/>
                  </a:moveTo>
                  <a:lnTo>
                    <a:pt x="455724" y="1662925"/>
                  </a:lnTo>
                  <a:cubicBezTo>
                    <a:pt x="194439" y="1486404"/>
                    <a:pt x="22651" y="1187470"/>
                    <a:pt x="22651" y="848412"/>
                  </a:cubicBezTo>
                  <a:cubicBezTo>
                    <a:pt x="22651" y="509354"/>
                    <a:pt x="194439" y="210420"/>
                    <a:pt x="455724" y="33899"/>
                  </a:cubicBezTo>
                  <a:lnTo>
                    <a:pt x="480043" y="19125"/>
                  </a:lnTo>
                  <a:lnTo>
                    <a:pt x="467941" y="0"/>
                  </a:lnTo>
                  <a:lnTo>
                    <a:pt x="443060" y="15117"/>
                  </a:lnTo>
                  <a:cubicBezTo>
                    <a:pt x="175749" y="195708"/>
                    <a:pt x="0" y="501536"/>
                    <a:pt x="0" y="848412"/>
                  </a:cubicBezTo>
                  <a:cubicBezTo>
                    <a:pt x="0" y="1195288"/>
                    <a:pt x="175749" y="1501116"/>
                    <a:pt x="443060" y="1681707"/>
                  </a:cubicBezTo>
                  <a:lnTo>
                    <a:pt x="467944" y="1696825"/>
                  </a:lnTo>
                  <a:lnTo>
                    <a:pt x="480045" y="1677701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/>
                </a:solidFill>
                <a:latin typeface="Calibri" pitchFamily="34" charset="0"/>
              </a:endParaRPr>
            </a:p>
          </p:txBody>
        </p:sp>
      </p:grpSp>
      <p:sp>
        <p:nvSpPr>
          <p:cNvPr id="15" name="Freeform 43">
            <a:extLst>
              <a:ext uri="{FF2B5EF4-FFF2-40B4-BE49-F238E27FC236}">
                <a16:creationId xmlns:a16="http://schemas.microsoft.com/office/drawing/2014/main" id="{3DBFC4AF-F7C0-778C-CBA8-5E9352B99AF3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5790493" y="1857903"/>
            <a:ext cx="586345" cy="562138"/>
          </a:xfrm>
          <a:custGeom>
            <a:avLst/>
            <a:gdLst>
              <a:gd name="T0" fmla="*/ 190 w 208"/>
              <a:gd name="T1" fmla="*/ 79 h 199"/>
              <a:gd name="T2" fmla="*/ 163 w 208"/>
              <a:gd name="T3" fmla="*/ 79 h 199"/>
              <a:gd name="T4" fmla="*/ 137 w 208"/>
              <a:gd name="T5" fmla="*/ 29 h 199"/>
              <a:gd name="T6" fmla="*/ 99 w 208"/>
              <a:gd name="T7" fmla="*/ 13 h 199"/>
              <a:gd name="T8" fmla="*/ 41 w 208"/>
              <a:gd name="T9" fmla="*/ 87 h 199"/>
              <a:gd name="T10" fmla="*/ 0 w 208"/>
              <a:gd name="T11" fmla="*/ 87 h 199"/>
              <a:gd name="T12" fmla="*/ 44 w 208"/>
              <a:gd name="T13" fmla="*/ 180 h 199"/>
              <a:gd name="T14" fmla="*/ 98 w 208"/>
              <a:gd name="T15" fmla="*/ 199 h 199"/>
              <a:gd name="T16" fmla="*/ 161 w 208"/>
              <a:gd name="T17" fmla="*/ 199 h 199"/>
              <a:gd name="T18" fmla="*/ 176 w 208"/>
              <a:gd name="T19" fmla="*/ 171 h 199"/>
              <a:gd name="T20" fmla="*/ 185 w 208"/>
              <a:gd name="T21" fmla="*/ 143 h 199"/>
              <a:gd name="T22" fmla="*/ 194 w 208"/>
              <a:gd name="T23" fmla="*/ 114 h 199"/>
              <a:gd name="T24" fmla="*/ 190 w 208"/>
              <a:gd name="T25" fmla="*/ 107 h 199"/>
              <a:gd name="T26" fmla="*/ 176 w 208"/>
              <a:gd name="T27" fmla="*/ 107 h 199"/>
              <a:gd name="T28" fmla="*/ 180 w 208"/>
              <a:gd name="T29" fmla="*/ 115 h 199"/>
              <a:gd name="T30" fmla="*/ 180 w 208"/>
              <a:gd name="T31" fmla="*/ 135 h 199"/>
              <a:gd name="T32" fmla="*/ 168 w 208"/>
              <a:gd name="T33" fmla="*/ 135 h 199"/>
              <a:gd name="T34" fmla="*/ 171 w 208"/>
              <a:gd name="T35" fmla="*/ 143 h 199"/>
              <a:gd name="T36" fmla="*/ 171 w 208"/>
              <a:gd name="T37" fmla="*/ 163 h 199"/>
              <a:gd name="T38" fmla="*/ 160 w 208"/>
              <a:gd name="T39" fmla="*/ 163 h 199"/>
              <a:gd name="T40" fmla="*/ 161 w 208"/>
              <a:gd name="T41" fmla="*/ 171 h 199"/>
              <a:gd name="T42" fmla="*/ 161 w 208"/>
              <a:gd name="T43" fmla="*/ 191 h 199"/>
              <a:gd name="T44" fmla="*/ 151 w 208"/>
              <a:gd name="T45" fmla="*/ 191 h 199"/>
              <a:gd name="T46" fmla="*/ 66 w 208"/>
              <a:gd name="T47" fmla="*/ 180 h 199"/>
              <a:gd name="T48" fmla="*/ 8 w 208"/>
              <a:gd name="T49" fmla="*/ 172 h 199"/>
              <a:gd name="T50" fmla="*/ 41 w 208"/>
              <a:gd name="T51" fmla="*/ 95 h 199"/>
              <a:gd name="T52" fmla="*/ 107 w 208"/>
              <a:gd name="T53" fmla="*/ 13 h 199"/>
              <a:gd name="T54" fmla="*/ 129 w 208"/>
              <a:gd name="T55" fmla="*/ 29 h 199"/>
              <a:gd name="T56" fmla="*/ 112 w 208"/>
              <a:gd name="T57" fmla="*/ 87 h 199"/>
              <a:gd name="T58" fmla="*/ 155 w 208"/>
              <a:gd name="T59" fmla="*/ 87 h 199"/>
              <a:gd name="T60" fmla="*/ 161 w 208"/>
              <a:gd name="T61" fmla="*/ 87 h 199"/>
              <a:gd name="T62" fmla="*/ 200 w 208"/>
              <a:gd name="T63" fmla="*/ 97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08" h="199">
                <a:moveTo>
                  <a:pt x="208" y="97"/>
                </a:moveTo>
                <a:cubicBezTo>
                  <a:pt x="208" y="87"/>
                  <a:pt x="200" y="79"/>
                  <a:pt x="190" y="79"/>
                </a:cubicBezTo>
                <a:cubicBezTo>
                  <a:pt x="163" y="79"/>
                  <a:pt x="163" y="79"/>
                  <a:pt x="163" y="79"/>
                </a:cubicBezTo>
                <a:cubicBezTo>
                  <a:pt x="163" y="79"/>
                  <a:pt x="163" y="79"/>
                  <a:pt x="163" y="79"/>
                </a:cubicBezTo>
                <a:cubicBezTo>
                  <a:pt x="125" y="79"/>
                  <a:pt x="125" y="79"/>
                  <a:pt x="125" y="79"/>
                </a:cubicBezTo>
                <a:cubicBezTo>
                  <a:pt x="129" y="70"/>
                  <a:pt x="137" y="49"/>
                  <a:pt x="137" y="29"/>
                </a:cubicBezTo>
                <a:cubicBezTo>
                  <a:pt x="137" y="5"/>
                  <a:pt x="125" y="0"/>
                  <a:pt x="115" y="0"/>
                </a:cubicBezTo>
                <a:cubicBezTo>
                  <a:pt x="108" y="0"/>
                  <a:pt x="99" y="4"/>
                  <a:pt x="99" y="13"/>
                </a:cubicBezTo>
                <a:cubicBezTo>
                  <a:pt x="99" y="17"/>
                  <a:pt x="99" y="49"/>
                  <a:pt x="79" y="65"/>
                </a:cubicBezTo>
                <a:cubicBezTo>
                  <a:pt x="58" y="82"/>
                  <a:pt x="52" y="87"/>
                  <a:pt x="41" y="87"/>
                </a:cubicBezTo>
                <a:cubicBezTo>
                  <a:pt x="28" y="87"/>
                  <a:pt x="4" y="87"/>
                  <a:pt x="4" y="8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180"/>
                  <a:pt x="0" y="180"/>
                  <a:pt x="0" y="180"/>
                </a:cubicBezTo>
                <a:cubicBezTo>
                  <a:pt x="44" y="180"/>
                  <a:pt x="44" y="180"/>
                  <a:pt x="44" y="180"/>
                </a:cubicBezTo>
                <a:cubicBezTo>
                  <a:pt x="47" y="180"/>
                  <a:pt x="55" y="184"/>
                  <a:pt x="63" y="188"/>
                </a:cubicBezTo>
                <a:cubicBezTo>
                  <a:pt x="75" y="193"/>
                  <a:pt x="89" y="199"/>
                  <a:pt x="98" y="199"/>
                </a:cubicBezTo>
                <a:cubicBezTo>
                  <a:pt x="161" y="199"/>
                  <a:pt x="161" y="199"/>
                  <a:pt x="161" y="199"/>
                </a:cubicBezTo>
                <a:cubicBezTo>
                  <a:pt x="161" y="199"/>
                  <a:pt x="161" y="199"/>
                  <a:pt x="161" y="199"/>
                </a:cubicBezTo>
                <a:cubicBezTo>
                  <a:pt x="172" y="199"/>
                  <a:pt x="180" y="191"/>
                  <a:pt x="180" y="181"/>
                </a:cubicBezTo>
                <a:cubicBezTo>
                  <a:pt x="180" y="177"/>
                  <a:pt x="178" y="174"/>
                  <a:pt x="176" y="171"/>
                </a:cubicBezTo>
                <a:cubicBezTo>
                  <a:pt x="184" y="168"/>
                  <a:pt x="189" y="162"/>
                  <a:pt x="189" y="153"/>
                </a:cubicBezTo>
                <a:cubicBezTo>
                  <a:pt x="189" y="149"/>
                  <a:pt x="188" y="146"/>
                  <a:pt x="185" y="143"/>
                </a:cubicBezTo>
                <a:cubicBezTo>
                  <a:pt x="193" y="140"/>
                  <a:pt x="198" y="133"/>
                  <a:pt x="198" y="125"/>
                </a:cubicBezTo>
                <a:cubicBezTo>
                  <a:pt x="198" y="121"/>
                  <a:pt x="197" y="117"/>
                  <a:pt x="194" y="114"/>
                </a:cubicBezTo>
                <a:cubicBezTo>
                  <a:pt x="202" y="112"/>
                  <a:pt x="208" y="105"/>
                  <a:pt x="208" y="97"/>
                </a:cubicBezTo>
                <a:close/>
                <a:moveTo>
                  <a:pt x="190" y="107"/>
                </a:moveTo>
                <a:cubicBezTo>
                  <a:pt x="180" y="107"/>
                  <a:pt x="180" y="107"/>
                  <a:pt x="180" y="107"/>
                </a:cubicBezTo>
                <a:cubicBezTo>
                  <a:pt x="176" y="107"/>
                  <a:pt x="176" y="107"/>
                  <a:pt x="176" y="107"/>
                </a:cubicBezTo>
                <a:cubicBezTo>
                  <a:pt x="176" y="115"/>
                  <a:pt x="176" y="115"/>
                  <a:pt x="176" y="115"/>
                </a:cubicBezTo>
                <a:cubicBezTo>
                  <a:pt x="180" y="115"/>
                  <a:pt x="180" y="115"/>
                  <a:pt x="180" y="115"/>
                </a:cubicBezTo>
                <a:cubicBezTo>
                  <a:pt x="185" y="115"/>
                  <a:pt x="190" y="119"/>
                  <a:pt x="190" y="125"/>
                </a:cubicBezTo>
                <a:cubicBezTo>
                  <a:pt x="190" y="131"/>
                  <a:pt x="185" y="135"/>
                  <a:pt x="180" y="135"/>
                </a:cubicBezTo>
                <a:cubicBezTo>
                  <a:pt x="171" y="135"/>
                  <a:pt x="171" y="135"/>
                  <a:pt x="171" y="135"/>
                </a:cubicBezTo>
                <a:cubicBezTo>
                  <a:pt x="168" y="135"/>
                  <a:pt x="168" y="135"/>
                  <a:pt x="168" y="135"/>
                </a:cubicBezTo>
                <a:cubicBezTo>
                  <a:pt x="168" y="143"/>
                  <a:pt x="168" y="143"/>
                  <a:pt x="168" y="143"/>
                </a:cubicBezTo>
                <a:cubicBezTo>
                  <a:pt x="171" y="143"/>
                  <a:pt x="171" y="143"/>
                  <a:pt x="171" y="143"/>
                </a:cubicBezTo>
                <a:cubicBezTo>
                  <a:pt x="177" y="143"/>
                  <a:pt x="181" y="148"/>
                  <a:pt x="181" y="153"/>
                </a:cubicBezTo>
                <a:cubicBezTo>
                  <a:pt x="181" y="159"/>
                  <a:pt x="177" y="163"/>
                  <a:pt x="171" y="163"/>
                </a:cubicBezTo>
                <a:cubicBezTo>
                  <a:pt x="161" y="163"/>
                  <a:pt x="161" y="163"/>
                  <a:pt x="161" y="163"/>
                </a:cubicBezTo>
                <a:cubicBezTo>
                  <a:pt x="160" y="163"/>
                  <a:pt x="160" y="163"/>
                  <a:pt x="160" y="163"/>
                </a:cubicBezTo>
                <a:cubicBezTo>
                  <a:pt x="160" y="171"/>
                  <a:pt x="160" y="171"/>
                  <a:pt x="160" y="171"/>
                </a:cubicBezTo>
                <a:cubicBezTo>
                  <a:pt x="161" y="171"/>
                  <a:pt x="161" y="171"/>
                  <a:pt x="161" y="171"/>
                </a:cubicBezTo>
                <a:cubicBezTo>
                  <a:pt x="167" y="171"/>
                  <a:pt x="172" y="176"/>
                  <a:pt x="172" y="181"/>
                </a:cubicBezTo>
                <a:cubicBezTo>
                  <a:pt x="172" y="187"/>
                  <a:pt x="167" y="191"/>
                  <a:pt x="161" y="191"/>
                </a:cubicBezTo>
                <a:cubicBezTo>
                  <a:pt x="151" y="191"/>
                  <a:pt x="151" y="191"/>
                  <a:pt x="151" y="191"/>
                </a:cubicBezTo>
                <a:cubicBezTo>
                  <a:pt x="151" y="191"/>
                  <a:pt x="151" y="191"/>
                  <a:pt x="151" y="191"/>
                </a:cubicBezTo>
                <a:cubicBezTo>
                  <a:pt x="98" y="191"/>
                  <a:pt x="98" y="191"/>
                  <a:pt x="98" y="191"/>
                </a:cubicBezTo>
                <a:cubicBezTo>
                  <a:pt x="91" y="191"/>
                  <a:pt x="77" y="185"/>
                  <a:pt x="66" y="180"/>
                </a:cubicBezTo>
                <a:cubicBezTo>
                  <a:pt x="55" y="175"/>
                  <a:pt x="48" y="172"/>
                  <a:pt x="44" y="172"/>
                </a:cubicBezTo>
                <a:cubicBezTo>
                  <a:pt x="8" y="172"/>
                  <a:pt x="8" y="172"/>
                  <a:pt x="8" y="172"/>
                </a:cubicBezTo>
                <a:cubicBezTo>
                  <a:pt x="8" y="95"/>
                  <a:pt x="8" y="95"/>
                  <a:pt x="8" y="95"/>
                </a:cubicBezTo>
                <a:cubicBezTo>
                  <a:pt x="15" y="95"/>
                  <a:pt x="31" y="95"/>
                  <a:pt x="41" y="95"/>
                </a:cubicBezTo>
                <a:cubicBezTo>
                  <a:pt x="56" y="95"/>
                  <a:pt x="64" y="89"/>
                  <a:pt x="84" y="71"/>
                </a:cubicBezTo>
                <a:cubicBezTo>
                  <a:pt x="106" y="53"/>
                  <a:pt x="107" y="19"/>
                  <a:pt x="107" y="13"/>
                </a:cubicBezTo>
                <a:cubicBezTo>
                  <a:pt x="107" y="10"/>
                  <a:pt x="112" y="8"/>
                  <a:pt x="115" y="8"/>
                </a:cubicBezTo>
                <a:cubicBezTo>
                  <a:pt x="119" y="8"/>
                  <a:pt x="129" y="8"/>
                  <a:pt x="129" y="29"/>
                </a:cubicBezTo>
                <a:cubicBezTo>
                  <a:pt x="129" y="55"/>
                  <a:pt x="115" y="81"/>
                  <a:pt x="115" y="82"/>
                </a:cubicBezTo>
                <a:cubicBezTo>
                  <a:pt x="112" y="87"/>
                  <a:pt x="112" y="87"/>
                  <a:pt x="112" y="87"/>
                </a:cubicBezTo>
                <a:cubicBezTo>
                  <a:pt x="138" y="87"/>
                  <a:pt x="138" y="87"/>
                  <a:pt x="138" y="87"/>
                </a:cubicBezTo>
                <a:cubicBezTo>
                  <a:pt x="155" y="87"/>
                  <a:pt x="155" y="87"/>
                  <a:pt x="155" y="87"/>
                </a:cubicBezTo>
                <a:cubicBezTo>
                  <a:pt x="161" y="87"/>
                  <a:pt x="161" y="87"/>
                  <a:pt x="161" y="87"/>
                </a:cubicBezTo>
                <a:cubicBezTo>
                  <a:pt x="161" y="87"/>
                  <a:pt x="161" y="87"/>
                  <a:pt x="161" y="87"/>
                </a:cubicBezTo>
                <a:cubicBezTo>
                  <a:pt x="190" y="87"/>
                  <a:pt x="190" y="87"/>
                  <a:pt x="190" y="87"/>
                </a:cubicBezTo>
                <a:cubicBezTo>
                  <a:pt x="196" y="87"/>
                  <a:pt x="200" y="91"/>
                  <a:pt x="200" y="97"/>
                </a:cubicBezTo>
                <a:cubicBezTo>
                  <a:pt x="200" y="102"/>
                  <a:pt x="196" y="107"/>
                  <a:pt x="190" y="107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chemeClr val="bg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2"/>
              </a:solidFill>
              <a:latin typeface="Calibri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C3EE2C-A4C2-385C-D357-9D240AAA21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951" y="4245029"/>
            <a:ext cx="3472843" cy="195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32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6989736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243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982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021089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016826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600201"/>
            <a:ext cx="5291137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131CA15-9DE9-4C03-817F-97227F1D82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91263" y="1600201"/>
            <a:ext cx="5291137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62282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2066926"/>
            <a:ext cx="5291137" cy="40592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131CA15-9DE9-4C03-817F-97227F1D82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91263" y="2066926"/>
            <a:ext cx="5291137" cy="40592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2F2FDB7-7DEA-4320-8735-1DDBF5EA28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072" y="1600201"/>
            <a:ext cx="5291141" cy="466725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add column 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B06117B-C5FF-4C70-9FD1-B38AA66DEEA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91259" y="1600201"/>
            <a:ext cx="5291141" cy="466725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add column title</a:t>
            </a:r>
          </a:p>
        </p:txBody>
      </p:sp>
    </p:spTree>
    <p:extLst>
      <p:ext uri="{BB962C8B-B14F-4D97-AF65-F5344CB8AC3E}">
        <p14:creationId xmlns:p14="http://schemas.microsoft.com/office/powerpoint/2010/main" val="4278907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8640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860774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jp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.jp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.emf"/><Relationship Id="rId5" Type="http://schemas.openxmlformats.org/officeDocument/2006/relationships/image" Target="../media/image1.emf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016000" y="6096001"/>
            <a:ext cx="45720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GB" sz="2600" baseline="30000" dirty="0">
                <a:solidFill>
                  <a:srgbClr val="001F5B"/>
                </a:solidFill>
                <a:latin typeface="+mn-lt"/>
                <a:cs typeface="Helvetica" charset="0"/>
              </a:rPr>
              <a:t>www.pensionsauthority.ie</a:t>
            </a:r>
          </a:p>
        </p:txBody>
      </p:sp>
      <p:pic>
        <p:nvPicPr>
          <p:cNvPr id="1028" name="Pictur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384" y="5749925"/>
            <a:ext cx="3435349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0305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266544" y="5988050"/>
            <a:ext cx="811156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8076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266544" y="5988050"/>
            <a:ext cx="811156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9699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 userDrawn="1"/>
        </p:nvSpPr>
        <p:spPr bwMode="auto">
          <a:xfrm>
            <a:off x="1016000" y="6096003"/>
            <a:ext cx="45720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GB" sz="2600" baseline="30000" dirty="0">
                <a:solidFill>
                  <a:srgbClr val="001F5B"/>
                </a:solidFill>
                <a:latin typeface="+mn-lt"/>
                <a:cs typeface="Helvetica" charset="0"/>
              </a:rPr>
              <a:t>www.pensionsauthority.ie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FA02F0-A677-FDB9-D4F6-A43A9F8EE5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280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7DD7D09-550F-419F-8BDA-5BE1733CC8CC}" type="slidenum">
              <a:rPr lang="en-IE" smtClean="0"/>
              <a:pPr/>
              <a:t>‹#›</a:t>
            </a:fld>
            <a:endParaRPr lang="en-IE" dirty="0"/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id="{0DE18980-0801-6596-09EB-F90E99C83D8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264" y="5708653"/>
            <a:ext cx="2576512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8024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0127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chart" Target="../charts/char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mailto:PRSAconsultation@pensionsauthority.ie" TargetMode="External"/><Relationship Id="rId2" Type="http://schemas.openxmlformats.org/officeDocument/2006/relationships/hyperlink" Target="mailto:consultation@pensionsauthority.ie" TargetMode="External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110C0D59-2951-919B-3BA8-C3A2E7DAF59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CE0BE76-0C47-34BD-1B78-C576C8C34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7DEA991-2AA5-6AE5-B5A5-2F640BE08F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1B3357"/>
                </a:clrFrom>
                <a:clrTo>
                  <a:srgbClr val="1B335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528441" y="318164"/>
              <a:ext cx="5135118" cy="1736878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9C11A13-ED7C-69FD-D48F-0CA51254D6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E" b="1" dirty="0">
                <a:solidFill>
                  <a:schemeClr val="bg1"/>
                </a:solidFill>
              </a:rPr>
              <a:t>Supervision of pensions</a:t>
            </a:r>
            <a:br>
              <a:rPr lang="en-IE" b="1" dirty="0">
                <a:solidFill>
                  <a:schemeClr val="bg1"/>
                </a:solidFill>
              </a:rPr>
            </a:br>
            <a:r>
              <a:rPr lang="en-IE" b="1" dirty="0">
                <a:solidFill>
                  <a:schemeClr val="bg1"/>
                </a:solidFill>
              </a:rPr>
              <a:t>2025 - 2029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F134ED-322F-D1B4-1003-175599206D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 sz="2000" dirty="0">
              <a:solidFill>
                <a:schemeClr val="bg1"/>
              </a:solidFill>
            </a:endParaRPr>
          </a:p>
          <a:p>
            <a:endParaRPr lang="en-IE" sz="2000" dirty="0">
              <a:solidFill>
                <a:schemeClr val="bg1"/>
              </a:solidFill>
            </a:endParaRPr>
          </a:p>
          <a:p>
            <a:r>
              <a:rPr lang="en-IE" sz="2000" dirty="0">
                <a:solidFill>
                  <a:schemeClr val="bg1"/>
                </a:solidFill>
              </a:rPr>
              <a:t>Wednesday, 17 September 2025</a:t>
            </a:r>
          </a:p>
          <a:p>
            <a:r>
              <a:rPr lang="en-IE" sz="2000" dirty="0">
                <a:solidFill>
                  <a:schemeClr val="bg1"/>
                </a:solidFill>
              </a:rPr>
              <a:t>The Round Room at The Mansion House</a:t>
            </a:r>
          </a:p>
        </p:txBody>
      </p:sp>
    </p:spTree>
    <p:extLst>
      <p:ext uri="{BB962C8B-B14F-4D97-AF65-F5344CB8AC3E}">
        <p14:creationId xmlns:p14="http://schemas.microsoft.com/office/powerpoint/2010/main" val="15119667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B2D63CE-FAF7-1326-2F12-998F49887F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9899" y="1476930"/>
            <a:ext cx="11372201" cy="554732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Pension Tracking Systems (PTS)</a:t>
            </a:r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Should remain a Member State responsibility; must integrate statutory + supplementary 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Key challenges: impartiality, data reliability, costs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Pension Dashboards</a:t>
            </a:r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Should show long-term trends and enable societal debate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Auto-enrolment</a:t>
            </a:r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Effective to increase coverage, but needs sufficient contributions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Flexibility for Member States; involve social partners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PEPP Regulation review</a:t>
            </a:r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Must fit national contexts; lifecycle strategy can help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Workplace PEPPs risk complicating 2nd pillar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IORP II Directive review</a:t>
            </a:r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Prudent person principle works; no new quantitative limits needed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Cross-border issues mainly due to tax &amp; labour-law differences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Scope should stay same; principle-based communication preferred</a:t>
            </a:r>
          </a:p>
          <a:p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7CC8D-0777-6AAB-4AC0-A32482F3EA4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38545" y="213713"/>
            <a:ext cx="9684328" cy="1096962"/>
          </a:xfrm>
        </p:spPr>
        <p:txBody>
          <a:bodyPr/>
          <a:lstStyle/>
          <a:p>
            <a:r>
              <a:rPr lang="en-GB" sz="3200" b="1" dirty="0"/>
              <a:t>EC Consultation on supplementary pensions -</a:t>
            </a:r>
            <a:r>
              <a:rPr lang="en-GB" sz="3200" b="1" dirty="0" err="1"/>
              <a:t>PensionsEurope’s</a:t>
            </a:r>
            <a:r>
              <a:rPr lang="en-GB" sz="3200" b="1" dirty="0"/>
              <a:t> views</a:t>
            </a:r>
          </a:p>
          <a:p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588531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B70DA1B-2DCF-CC40-2ABC-4D08865E10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9400" y="642056"/>
            <a:ext cx="11815618" cy="6237757"/>
          </a:xfrm>
        </p:spPr>
        <p:txBody>
          <a:bodyPr/>
          <a:lstStyle/>
          <a:p>
            <a:r>
              <a:rPr lang="en-GB" b="1" dirty="0"/>
              <a:t>EIOPA’s technical proposals:</a:t>
            </a: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IORP II:</a:t>
            </a:r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Address prudential implementation challenges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Make prudent person rule more risk-based to boost alternative-asset investment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Clarify scope/definitions; strengthen supervision framework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PEPP (“</a:t>
            </a:r>
            <a:r>
              <a:rPr lang="en-GB" b="1" dirty="0" err="1"/>
              <a:t>EuroPension</a:t>
            </a:r>
            <a:r>
              <a:rPr lang="en-GB" b="1" dirty="0"/>
              <a:t>”):</a:t>
            </a:r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Simpler brand &amp; features, flexible cost cap, fewer sub-accounts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Improve cross-border scale, reduce costs, improve returns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General tools:</a:t>
            </a:r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Use IORPs or workplace PEPPs as auto-enrolment default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Link national PTS to European ETS and improve decumulation info</a:t>
            </a:r>
          </a:p>
          <a:p>
            <a:r>
              <a:rPr lang="en-GB" b="1" dirty="0"/>
              <a:t>OPSG’s key messages:</a:t>
            </a: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PTS: include all pillars, use clear language, secure access, avoid double reporting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Dashboards: use existing data, no EU-wide rankings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Auto-enrolment: protect </a:t>
            </a:r>
            <a:r>
              <a:rPr lang="en-GB" dirty="0" err="1"/>
              <a:t>paritarian</a:t>
            </a:r>
            <a:r>
              <a:rPr lang="en-GB" dirty="0"/>
              <a:t> models; MS decide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PEPP: reform fee cap, advice rules, cross-border portability; no transfers from occupational schemes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IORP II: keep principles-based &amp; flexible, no scope expansion; small IORPs can perform well</a:t>
            </a:r>
          </a:p>
          <a:p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04C238-8D67-49D8-71D1-85F9EE928A7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9400" y="110836"/>
            <a:ext cx="9232900" cy="531220"/>
          </a:xfrm>
        </p:spPr>
        <p:txBody>
          <a:bodyPr/>
          <a:lstStyle/>
          <a:p>
            <a:r>
              <a:rPr lang="en-GB" sz="3200" dirty="0"/>
              <a:t>EIOPA &amp; OPSG VIEWS</a:t>
            </a:r>
            <a:endParaRPr lang="en-BE" sz="3200" dirty="0"/>
          </a:p>
        </p:txBody>
      </p:sp>
    </p:spTree>
    <p:extLst>
      <p:ext uri="{BB962C8B-B14F-4D97-AF65-F5344CB8AC3E}">
        <p14:creationId xmlns:p14="http://schemas.microsoft.com/office/powerpoint/2010/main" val="40762081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3CC2B54-A4B1-AB52-330E-023E2BEC91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b="1" dirty="0"/>
              <a:t>ESAP</a:t>
            </a:r>
            <a:r>
              <a:rPr lang="en-GB" dirty="0"/>
              <a:t> and digitalisation reshaping data flows</a:t>
            </a:r>
          </a:p>
          <a:p>
            <a:r>
              <a:rPr lang="en-GB" b="1" dirty="0"/>
              <a:t>FIDA:</a:t>
            </a:r>
            <a:r>
              <a:rPr lang="en-GB" dirty="0"/>
              <a:t> trilogues ongoing — defend IORP specificities</a:t>
            </a:r>
          </a:p>
          <a:p>
            <a:r>
              <a:rPr lang="en-GB" b="1" dirty="0"/>
              <a:t>DORA:</a:t>
            </a:r>
            <a:r>
              <a:rPr lang="en-GB" dirty="0"/>
              <a:t> in force, burdensome for small IORPs → drives consolidation</a:t>
            </a:r>
          </a:p>
          <a:p>
            <a:r>
              <a:rPr lang="en-GB" b="1" dirty="0"/>
              <a:t>AI Act:</a:t>
            </a:r>
            <a:r>
              <a:rPr lang="en-GB" dirty="0"/>
              <a:t> limited risk use cases only (chatbots, asset </a:t>
            </a:r>
            <a:r>
              <a:rPr lang="en-GB" dirty="0" err="1"/>
              <a:t>mgmt</a:t>
            </a:r>
            <a:r>
              <a:rPr lang="en-GB" dirty="0"/>
              <a:t>); low impact</a:t>
            </a:r>
          </a:p>
          <a:p>
            <a:r>
              <a:rPr lang="en-GB" b="1" dirty="0"/>
              <a:t>Digital Omnibus (Dec 2025):</a:t>
            </a:r>
            <a:r>
              <a:rPr lang="en-GB" dirty="0"/>
              <a:t> may simplify GDPR &amp; AI Act</a:t>
            </a:r>
          </a:p>
          <a:p>
            <a:pPr marL="0" indent="0">
              <a:buNone/>
            </a:pP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6772D5-4049-564A-3441-E315DCA5FA14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GB" dirty="0"/>
              <a:t>The Future is All About Data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4059775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4EE7EC4-A541-560C-534A-1D1031EAE7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9581" y="1980212"/>
            <a:ext cx="11272838" cy="4664075"/>
          </a:xfrm>
        </p:spPr>
        <p:txBody>
          <a:bodyPr/>
          <a:lstStyle/>
          <a:p>
            <a:r>
              <a:rPr lang="en-GB" dirty="0"/>
              <a:t>EIOPA new rules (2025): higher thresholds, new data on derivatives</a:t>
            </a:r>
          </a:p>
          <a:p>
            <a:r>
              <a:rPr lang="en-GB" dirty="0"/>
              <a:t>ECB data since 2019 — review expected 2026</a:t>
            </a:r>
          </a:p>
          <a:p>
            <a:r>
              <a:rPr lang="en-GB" dirty="0"/>
              <a:t>Support alignment of EIOPA, ECB, Eurostat, OECD, NCAs</a:t>
            </a:r>
          </a:p>
          <a:p>
            <a:r>
              <a:rPr lang="en-GB" dirty="0"/>
              <a:t>“One single reporting” &amp; proportionality — cut costs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B70329-EFE7-CE04-7FE7-1727CB3A74A5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GB" dirty="0"/>
              <a:t>Smarter Reporting, Not Just More Reporting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1914582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A982A9-24D5-321E-79E4-4754898AAA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Pensions seen as part of wider financial markets — expectations rising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Stronger governance, transparency and digitalisation</a:t>
            </a:r>
          </a:p>
          <a:p>
            <a:r>
              <a:rPr lang="en-GB" dirty="0"/>
              <a:t>Rules must reflect long-term, non-profit nature of IORPs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Aim: best possible outcomes for members, not box-ticking compliance</a:t>
            </a:r>
          </a:p>
          <a:p>
            <a:r>
              <a:rPr lang="en-GB" dirty="0"/>
              <a:t>Focus on outcomes for members, not formal compliance</a:t>
            </a:r>
          </a:p>
          <a:p>
            <a:pPr marL="0" indent="0">
              <a:buNone/>
            </a:pP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143ACF-8CA5-9E20-B98D-7AB2481562A3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GB" dirty="0"/>
              <a:t>A Level Playing Field, on Our Terms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5428743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C046DD1-189D-AE58-AA2B-3285215791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b="1" dirty="0"/>
              <a:t>SFDR:</a:t>
            </a:r>
            <a:r>
              <a:rPr lang="en-GB" dirty="0"/>
              <a:t> proposals due early 2026 — fix Art. 8/9 misuse, data gaps</a:t>
            </a:r>
          </a:p>
          <a:p>
            <a:pPr lvl="1"/>
            <a:r>
              <a:rPr lang="en-GB" dirty="0"/>
              <a:t>Diverging views: exclusion vs better fit for IORPs</a:t>
            </a:r>
          </a:p>
          <a:p>
            <a:pPr lvl="1"/>
            <a:r>
              <a:rPr lang="en-GB" dirty="0"/>
              <a:t>Exclude gov bonds, treasury assets from transition pathways</a:t>
            </a:r>
          </a:p>
          <a:p>
            <a:r>
              <a:rPr lang="en-GB" b="1" dirty="0"/>
              <a:t>Omnibus:</a:t>
            </a:r>
            <a:r>
              <a:rPr lang="en-GB" dirty="0"/>
              <a:t> EP vote Oct–Nov 2025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CSRD:</a:t>
            </a:r>
            <a:r>
              <a:rPr lang="en-GB" dirty="0"/>
              <a:t> oppose higher thresholds / weaker assurance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CSDDD:</a:t>
            </a:r>
            <a:r>
              <a:rPr lang="en-GB" dirty="0"/>
              <a:t> keep EU civil liability regime (avoid fragmentation)</a:t>
            </a:r>
          </a:p>
          <a:p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1EEDB4-ECFE-85EC-1C05-D028C9C50B70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GB" dirty="0"/>
              <a:t>SFDR, CSRD, CSDDD and Omnibus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3758674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04C677-36F4-C232-8A48-E812C72764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9581" y="1980212"/>
            <a:ext cx="11272838" cy="4664075"/>
          </a:xfrm>
        </p:spPr>
        <p:txBody>
          <a:bodyPr/>
          <a:lstStyle/>
          <a:p>
            <a:r>
              <a:rPr lang="en-GB" dirty="0"/>
              <a:t>SFDR review and CSRD/ESRS will reshape sustainability disclosures</a:t>
            </a:r>
          </a:p>
          <a:p>
            <a:r>
              <a:rPr lang="en-GB" dirty="0"/>
              <a:t>Digitalisation promises efficiency, but needs investment, skills and legal clarity</a:t>
            </a:r>
          </a:p>
          <a:p>
            <a:r>
              <a:rPr lang="en-GB" dirty="0"/>
              <a:t>Consolidation must bring scale without losing trust or diversity</a:t>
            </a:r>
          </a:p>
          <a:p>
            <a:r>
              <a:rPr lang="en-GB" dirty="0"/>
              <a:t>We need an EU framework that enables — not overburdens — pensions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9603F-8503-BBC4-3F04-32A672631411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GB" dirty="0"/>
              <a:t>Looking Ahead: Opportunities and Challenges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2712165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BC051A1-AEBB-6F23-D198-C3AF98F376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5746" y="1980212"/>
            <a:ext cx="11272838" cy="466407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Data, digitalisation and sustainability will define the next decade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Regulation must empower pension funds — not overwhelm them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Together, we can deliver secure pensions and fuel Europe’s growth</a:t>
            </a:r>
          </a:p>
          <a:p>
            <a:pPr marL="0" indent="0">
              <a:buNone/>
            </a:pP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2B074E-7FE8-203D-8E63-5A65F4929107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GB" dirty="0"/>
              <a:t>Conclusion: Building the Future Together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2578378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9AA7FF-9ED3-0F51-7E0B-D9C7454CB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7D2EC-191B-CC4A-CDAF-213A88A23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Supervision of pensions 2025 - 2029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99D182-CCDE-E48E-2068-83708FC4E3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IE" dirty="0"/>
              <a:t>The changing landscape of Irish pensions</a:t>
            </a:r>
          </a:p>
          <a:p>
            <a:pPr marL="0" indent="0" algn="ctr">
              <a:buNone/>
            </a:pPr>
            <a:endParaRPr lang="en-IE" dirty="0"/>
          </a:p>
          <a:p>
            <a:pPr marL="0" indent="0" algn="ctr">
              <a:buNone/>
            </a:pPr>
            <a:r>
              <a:rPr lang="en-IE" b="1" dirty="0"/>
              <a:t>Andrew Nugent</a:t>
            </a:r>
          </a:p>
          <a:p>
            <a:pPr marL="0" indent="0" algn="ctr">
              <a:buNone/>
            </a:pPr>
            <a:endParaRPr lang="en-IE" dirty="0"/>
          </a:p>
          <a:p>
            <a:pPr marL="0" indent="0" algn="ctr">
              <a:buNone/>
            </a:pPr>
            <a:r>
              <a:rPr lang="en-IE" dirty="0"/>
              <a:t>Director of Supervision, Enforcement, Policy and Legal</a:t>
            </a:r>
          </a:p>
          <a:p>
            <a:pPr marL="0" indent="0" algn="ctr">
              <a:buNone/>
            </a:pPr>
            <a:r>
              <a:rPr lang="en-IE" dirty="0"/>
              <a:t>The Pensions Authority</a:t>
            </a:r>
          </a:p>
        </p:txBody>
      </p:sp>
    </p:spTree>
    <p:extLst>
      <p:ext uri="{BB962C8B-B14F-4D97-AF65-F5344CB8AC3E}">
        <p14:creationId xmlns:p14="http://schemas.microsoft.com/office/powerpoint/2010/main" val="1042736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29E545B5-708E-4AFC-A3F5-AFC2EB279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EC3B60-C17E-73A4-475F-A2B9B9777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53861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A54B6A-0E63-5F2D-1D93-30033503DDAB}"/>
              </a:ext>
            </a:extLst>
          </p:cNvPr>
          <p:cNvSpPr txBox="1"/>
          <p:nvPr/>
        </p:nvSpPr>
        <p:spPr>
          <a:xfrm>
            <a:off x="1626053" y="577038"/>
            <a:ext cx="8939894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The changing landscape of Irish pensions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E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endParaRPr kumimoji="0" lang="en-IE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Andrew Nugent, Director of Supervision, Enforcement, Policy and Legal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E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Pensions Authority Conference 2025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E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18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35"/>
    </mc:Choice>
    <mc:Fallback xmlns="">
      <p:transition spd="slow" advTm="3413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678B3E-80F7-0DB9-7B5D-A70361E71E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DFD20-BCA0-592D-4190-5F057C0FA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Supervision of pensions 2025 - 2029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36C756-AE7B-997F-16CA-11DD281A2C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IE" dirty="0"/>
              <a:t>Welcome and introduction</a:t>
            </a:r>
          </a:p>
          <a:p>
            <a:pPr marL="0" indent="0" algn="ctr">
              <a:buNone/>
            </a:pPr>
            <a:endParaRPr lang="en-IE" dirty="0"/>
          </a:p>
          <a:p>
            <a:pPr marL="0" indent="0" algn="ctr">
              <a:buNone/>
            </a:pPr>
            <a:r>
              <a:rPr lang="en-IE" b="1" dirty="0"/>
              <a:t>David Begg</a:t>
            </a:r>
          </a:p>
          <a:p>
            <a:pPr marL="0" indent="0" algn="ctr">
              <a:buNone/>
            </a:pPr>
            <a:endParaRPr lang="en-IE" dirty="0"/>
          </a:p>
          <a:p>
            <a:pPr marL="0" indent="0" algn="ctr">
              <a:buNone/>
            </a:pPr>
            <a:r>
              <a:rPr lang="en-IE" dirty="0"/>
              <a:t>Chairman</a:t>
            </a:r>
          </a:p>
          <a:p>
            <a:pPr marL="0" indent="0" algn="ctr">
              <a:buNone/>
            </a:pPr>
            <a:r>
              <a:rPr lang="en-IE" dirty="0"/>
              <a:t>The Pensions Authority</a:t>
            </a:r>
          </a:p>
        </p:txBody>
      </p:sp>
    </p:spTree>
    <p:extLst>
      <p:ext uri="{BB962C8B-B14F-4D97-AF65-F5344CB8AC3E}">
        <p14:creationId xmlns:p14="http://schemas.microsoft.com/office/powerpoint/2010/main" val="38334348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EB54A2-81E8-168F-6908-42094F9ED9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24D9D457-A8E2-2D03-0014-F7B34F0B8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581" y="57468"/>
            <a:ext cx="10972800" cy="1143000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5A4399-E11E-6329-4123-718BA0439753}"/>
              </a:ext>
            </a:extLst>
          </p:cNvPr>
          <p:cNvSpPr txBox="1"/>
          <p:nvPr/>
        </p:nvSpPr>
        <p:spPr>
          <a:xfrm>
            <a:off x="819157" y="377893"/>
            <a:ext cx="105536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The </a:t>
            </a:r>
            <a:r>
              <a:rPr kumimoji="0" lang="en-IE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pensio</a:t>
            </a:r>
            <a:r>
              <a:rPr kumimoji="0" lang="en-IE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landscape</a:t>
            </a: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D3C91A6C-773A-69F0-CBD5-D937E36CC968}"/>
              </a:ext>
            </a:extLst>
          </p:cNvPr>
          <p:cNvSpPr txBox="1">
            <a:spLocks/>
          </p:cNvSpPr>
          <p:nvPr/>
        </p:nvSpPr>
        <p:spPr>
          <a:xfrm>
            <a:off x="311581" y="1332000"/>
            <a:ext cx="11061261" cy="5294875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914400" marR="0" lvl="2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E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61A3FFD-38FF-293B-CD51-603D09528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4" y="0"/>
            <a:ext cx="12192000" cy="121668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0F64C8E-38DB-AF06-6FDB-EE4CCF58D053}"/>
              </a:ext>
            </a:extLst>
          </p:cNvPr>
          <p:cNvSpPr txBox="1"/>
          <p:nvPr/>
        </p:nvSpPr>
        <p:spPr>
          <a:xfrm>
            <a:off x="311581" y="231124"/>
            <a:ext cx="114642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Pensions landscape</a:t>
            </a:r>
            <a:br>
              <a:rPr kumimoji="0" lang="en-IE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kumimoji="0" lang="en-IE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Figures as at Q2 2025</a:t>
            </a: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D5FA1C00-4AF1-BF83-3B48-C1012C63340B}"/>
              </a:ext>
            </a:extLst>
          </p:cNvPr>
          <p:cNvSpPr/>
          <p:nvPr/>
        </p:nvSpPr>
        <p:spPr>
          <a:xfrm flipH="1">
            <a:off x="6212602" y="3597797"/>
            <a:ext cx="2148554" cy="2193878"/>
          </a:xfrm>
          <a:custGeom>
            <a:avLst/>
            <a:gdLst>
              <a:gd name="connsiteX0" fmla="*/ 0 w 2914650"/>
              <a:gd name="connsiteY0" fmla="*/ 0 h 1866900"/>
              <a:gd name="connsiteX1" fmla="*/ 2845818 w 2914650"/>
              <a:gd name="connsiteY1" fmla="*/ 0 h 1866900"/>
              <a:gd name="connsiteX2" fmla="*/ 2914650 w 2914650"/>
              <a:gd name="connsiteY2" fmla="*/ 39923 h 1866900"/>
              <a:gd name="connsiteX3" fmla="*/ 2914650 w 2914650"/>
              <a:gd name="connsiteY3" fmla="*/ 1866900 h 1866900"/>
              <a:gd name="connsiteX4" fmla="*/ 0 w 2914650"/>
              <a:gd name="connsiteY4" fmla="*/ 1866900 h 1866900"/>
              <a:gd name="connsiteX0" fmla="*/ 0 w 2914650"/>
              <a:gd name="connsiteY0" fmla="*/ 0 h 1866900"/>
              <a:gd name="connsiteX1" fmla="*/ 2845818 w 2914650"/>
              <a:gd name="connsiteY1" fmla="*/ 0 h 1866900"/>
              <a:gd name="connsiteX2" fmla="*/ 2914650 w 2914650"/>
              <a:gd name="connsiteY2" fmla="*/ 39923 h 1866900"/>
              <a:gd name="connsiteX3" fmla="*/ 0 w 2914650"/>
              <a:gd name="connsiteY3" fmla="*/ 1866900 h 1866900"/>
              <a:gd name="connsiteX4" fmla="*/ 0 w 2914650"/>
              <a:gd name="connsiteY4" fmla="*/ 0 h 1866900"/>
              <a:gd name="connsiteX0" fmla="*/ 0 w 2845818"/>
              <a:gd name="connsiteY0" fmla="*/ 0 h 1866900"/>
              <a:gd name="connsiteX1" fmla="*/ 2845818 w 2845818"/>
              <a:gd name="connsiteY1" fmla="*/ 0 h 1866900"/>
              <a:gd name="connsiteX2" fmla="*/ 0 w 2845818"/>
              <a:gd name="connsiteY2" fmla="*/ 1866900 h 1866900"/>
              <a:gd name="connsiteX3" fmla="*/ 0 w 2845818"/>
              <a:gd name="connsiteY3" fmla="*/ 0 h 186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45818" h="1866900">
                <a:moveTo>
                  <a:pt x="0" y="0"/>
                </a:moveTo>
                <a:lnTo>
                  <a:pt x="2845818" y="0"/>
                </a:lnTo>
                <a:lnTo>
                  <a:pt x="0" y="18669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0ABFC79E-9479-AFC0-7C21-A8C1630CE8F7}"/>
              </a:ext>
            </a:extLst>
          </p:cNvPr>
          <p:cNvSpPr/>
          <p:nvPr/>
        </p:nvSpPr>
        <p:spPr>
          <a:xfrm>
            <a:off x="3501201" y="1370055"/>
            <a:ext cx="4079145" cy="3751789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Active members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(DC,DB, public sector)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1.3 million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Scheme and PRSA assets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€162 billion</a:t>
            </a:r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E90B8BC1-41D8-BB2D-8904-6277CBBB7E21}"/>
              </a:ext>
            </a:extLst>
          </p:cNvPr>
          <p:cNvSpPr/>
          <p:nvPr/>
        </p:nvSpPr>
        <p:spPr>
          <a:xfrm>
            <a:off x="7982171" y="1329543"/>
            <a:ext cx="2160000" cy="2160000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Master Trusts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17</a:t>
            </a:r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8AE3BDF7-286A-E5EE-A8C7-E1EE44DA6AA6}"/>
              </a:ext>
            </a:extLst>
          </p:cNvPr>
          <p:cNvSpPr/>
          <p:nvPr/>
        </p:nvSpPr>
        <p:spPr>
          <a:xfrm>
            <a:off x="9720419" y="3047797"/>
            <a:ext cx="2160000" cy="2160000"/>
          </a:xfrm>
          <a:prstGeom prst="flowChartConnector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000" b="1" i="0" u="none" strike="noStrike" kern="1200" cap="none" spc="0" normalizeH="0" baseline="0" noProof="0" dirty="0">
                <a:ln>
                  <a:noFill/>
                </a:ln>
                <a:solidFill>
                  <a:srgbClr val="011F5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RAs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86</a:t>
            </a:r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352FFA30-F5EB-68BF-B8D2-6F5555D142DB}"/>
              </a:ext>
            </a:extLst>
          </p:cNvPr>
          <p:cNvSpPr/>
          <p:nvPr/>
        </p:nvSpPr>
        <p:spPr>
          <a:xfrm>
            <a:off x="7521650" y="4044301"/>
            <a:ext cx="2160000" cy="21600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000" b="1" i="0" u="none" strike="noStrike" kern="1200" cap="none" spc="0" normalizeH="0" baseline="0" noProof="0" dirty="0">
                <a:ln>
                  <a:noFill/>
                </a:ln>
                <a:solidFill>
                  <a:srgbClr val="011F5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PRSA contracts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311k</a:t>
            </a:r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F9DF632B-B966-C5CB-7B2E-54F9E390992E}"/>
              </a:ext>
            </a:extLst>
          </p:cNvPr>
          <p:cNvSpPr/>
          <p:nvPr/>
        </p:nvSpPr>
        <p:spPr>
          <a:xfrm>
            <a:off x="1305002" y="1329543"/>
            <a:ext cx="1980000" cy="1980000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Group DC schemes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9k</a:t>
            </a:r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C10CC0E2-5D49-9969-1852-CB1831B21AAD}"/>
              </a:ext>
            </a:extLst>
          </p:cNvPr>
          <p:cNvSpPr/>
          <p:nvPr/>
        </p:nvSpPr>
        <p:spPr>
          <a:xfrm>
            <a:off x="311581" y="3137797"/>
            <a:ext cx="1980000" cy="1980000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DB schemes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(subject to Funding standard)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441</a:t>
            </a:r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A207026B-4A2E-B80D-48D6-B87252E347D8}"/>
              </a:ext>
            </a:extLst>
          </p:cNvPr>
          <p:cNvSpPr/>
          <p:nvPr/>
        </p:nvSpPr>
        <p:spPr>
          <a:xfrm>
            <a:off x="1597165" y="4759368"/>
            <a:ext cx="1980000" cy="1980000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OMAs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90k</a:t>
            </a:r>
          </a:p>
        </p:txBody>
      </p:sp>
    </p:spTree>
    <p:extLst>
      <p:ext uri="{BB962C8B-B14F-4D97-AF65-F5344CB8AC3E}">
        <p14:creationId xmlns:p14="http://schemas.microsoft.com/office/powerpoint/2010/main" val="415370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741"/>
    </mc:Choice>
    <mc:Fallback xmlns="">
      <p:transition spd="slow" advTm="14374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284E52-0DB5-91F2-16DB-A96E84191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417E128-AAEC-C868-644F-515D540DEE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4630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DD5D70A-02A3-1B0C-0534-79FE1C4D4DE6}"/>
              </a:ext>
            </a:extLst>
          </p:cNvPr>
          <p:cNvSpPr txBox="1"/>
          <p:nvPr/>
        </p:nvSpPr>
        <p:spPr>
          <a:xfrm>
            <a:off x="800100" y="274638"/>
            <a:ext cx="105727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Master trusts</a:t>
            </a:r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1595E31F-5D19-55C9-0358-75A5AC42935B}"/>
              </a:ext>
            </a:extLst>
          </p:cNvPr>
          <p:cNvSpPr txBox="1">
            <a:spLocks/>
          </p:cNvSpPr>
          <p:nvPr/>
        </p:nvSpPr>
        <p:spPr>
          <a:xfrm>
            <a:off x="948313" y="1600826"/>
            <a:ext cx="8285356" cy="512032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E" sz="1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Master trusts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252538" algn="l"/>
              </a:tabLst>
              <a:defRPr/>
            </a:pPr>
            <a:r>
              <a:rPr kumimoji="0" lang="en-I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12</a:t>
            </a:r>
            <a:r>
              <a:rPr kumimoji="0" lang="en-I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 	</a:t>
            </a: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Group scheme master trusts; and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077913" algn="l"/>
                <a:tab pos="1252538" algn="l"/>
              </a:tabLst>
              <a:defRPr/>
            </a:pPr>
            <a:r>
              <a:rPr kumimoji="0" lang="en-I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5		</a:t>
            </a: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Retail master trusts for one member arrangements (OMAs)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E" sz="1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June 2023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E" sz="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Times New Roman" panose="02020603050405020304" pitchFamily="18" charset="0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Members 				315k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Assets under management (AUM) 	€13.9bn  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Participating employers 		15k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E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June 2025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E" sz="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Times New Roman" panose="02020603050405020304" pitchFamily="18" charset="0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Members 				659k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Assets under management (AUM) 	€35.2bn  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Participating employers 		30k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E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Times New Roman" panose="02020603050405020304" pitchFamily="18" charset="0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59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328"/>
    </mc:Choice>
    <mc:Fallback xmlns="">
      <p:transition spd="slow" advTm="67328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EB35BD-EECB-F70B-4801-45B9AA3BA3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EF03BF2-2C99-736A-5C6A-6D6F6B795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4630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7CF16F1-95F6-2407-5D85-48C92AC0CD58}"/>
              </a:ext>
            </a:extLst>
          </p:cNvPr>
          <p:cNvSpPr txBox="1"/>
          <p:nvPr/>
        </p:nvSpPr>
        <p:spPr>
          <a:xfrm>
            <a:off x="800100" y="274638"/>
            <a:ext cx="105727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Master Trusts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BBB926-DF05-C060-6E17-0FE46AC65A5B}"/>
              </a:ext>
            </a:extLst>
          </p:cNvPr>
          <p:cNvSpPr txBox="1"/>
          <p:nvPr/>
        </p:nvSpPr>
        <p:spPr>
          <a:xfrm>
            <a:off x="215900" y="5958960"/>
            <a:ext cx="6509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1" i="0" u="none" strike="noStrike" kern="1200" cap="none" spc="0" normalizeH="0" baseline="0" noProof="0" dirty="0">
                <a:ln>
                  <a:noFill/>
                </a:ln>
                <a:solidFill>
                  <a:srgbClr val="1D2C6D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Members (active and deferred): </a:t>
            </a: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srgbClr val="1D2C6D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659k at end of June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38FFE0-565D-8DC7-B58F-931127C579C5}"/>
              </a:ext>
            </a:extLst>
          </p:cNvPr>
          <p:cNvSpPr txBox="1"/>
          <p:nvPr/>
        </p:nvSpPr>
        <p:spPr>
          <a:xfrm>
            <a:off x="6868885" y="5958960"/>
            <a:ext cx="42345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1" i="0" u="none" strike="noStrike" kern="1200" cap="none" spc="0" normalizeH="0" baseline="0" noProof="0" dirty="0">
                <a:ln>
                  <a:noFill/>
                </a:ln>
                <a:solidFill>
                  <a:srgbClr val="1D2C6D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Assets under management: </a:t>
            </a: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srgbClr val="1D2C6D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€35.2bn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D71666D9-3296-B9F9-DDE0-5750C6D661CD}"/>
              </a:ext>
            </a:extLst>
          </p:cNvPr>
          <p:cNvGraphicFramePr>
            <a:graphicFrameLocks/>
          </p:cNvGraphicFramePr>
          <p:nvPr/>
        </p:nvGraphicFramePr>
        <p:xfrm>
          <a:off x="1237785" y="1828799"/>
          <a:ext cx="9645804" cy="38137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8751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328"/>
    </mc:Choice>
    <mc:Fallback xmlns="">
      <p:transition spd="slow" advTm="67328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6FA0AE-9F74-8378-5D3F-3055759ECD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AB4BE-C547-A024-2EFA-CD1478724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3200" b="1" dirty="0"/>
              <a:t>Group schemes</a:t>
            </a:r>
            <a:endParaRPr lang="en-GB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90B1CA-FEAE-A191-ADA4-59345471A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82502"/>
            <a:ext cx="10972800" cy="5207013"/>
          </a:xfrm>
        </p:spPr>
        <p:txBody>
          <a:bodyPr/>
          <a:lstStyle/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IE" sz="2400" dirty="0"/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E" sz="2400" dirty="0"/>
              <a:t>Derogated OMAs have consolidated, remaining numbers per PDR are methodological differences i.e. life cos consider them to be derogated.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IE" sz="24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30B46A9-BB69-E574-C065-30C52D924CA8}"/>
              </a:ext>
            </a:extLst>
          </p:cNvPr>
          <p:cNvGraphicFramePr>
            <a:graphicFrameLocks noGrp="1"/>
          </p:cNvGraphicFramePr>
          <p:nvPr/>
        </p:nvGraphicFramePr>
        <p:xfrm>
          <a:off x="609600" y="1100954"/>
          <a:ext cx="10635342" cy="12380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35068">
                  <a:extLst>
                    <a:ext uri="{9D8B030D-6E8A-4147-A177-3AD203B41FA5}">
                      <a16:colId xmlns:a16="http://schemas.microsoft.com/office/drawing/2014/main" val="735284301"/>
                    </a:ext>
                  </a:extLst>
                </a:gridCol>
                <a:gridCol w="2168213">
                  <a:extLst>
                    <a:ext uri="{9D8B030D-6E8A-4147-A177-3AD203B41FA5}">
                      <a16:colId xmlns:a16="http://schemas.microsoft.com/office/drawing/2014/main" val="885854402"/>
                    </a:ext>
                  </a:extLst>
                </a:gridCol>
                <a:gridCol w="2297659">
                  <a:extLst>
                    <a:ext uri="{9D8B030D-6E8A-4147-A177-3AD203B41FA5}">
                      <a16:colId xmlns:a16="http://schemas.microsoft.com/office/drawing/2014/main" val="3891458815"/>
                    </a:ext>
                  </a:extLst>
                </a:gridCol>
                <a:gridCol w="2034402">
                  <a:extLst>
                    <a:ext uri="{9D8B030D-6E8A-4147-A177-3AD203B41FA5}">
                      <a16:colId xmlns:a16="http://schemas.microsoft.com/office/drawing/2014/main" val="2483694492"/>
                    </a:ext>
                  </a:extLst>
                </a:gridCol>
              </a:tblGrid>
              <a:tr h="4357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2800" kern="100">
                          <a:effectLst/>
                        </a:rPr>
                        <a:t>Scheme type</a:t>
                      </a:r>
                      <a:endParaRPr lang="en-IE" sz="2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2800" kern="100">
                          <a:effectLst/>
                        </a:rPr>
                        <a:t>Jan 2023</a:t>
                      </a:r>
                      <a:endParaRPr lang="en-IE" sz="2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2800" kern="100" dirty="0">
                          <a:effectLst/>
                        </a:rPr>
                        <a:t>Sept 2025</a:t>
                      </a:r>
                      <a:endParaRPr lang="en-IE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2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Reduction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09962806"/>
                  </a:ext>
                </a:extLst>
              </a:tr>
              <a:tr h="7971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2800" kern="100" dirty="0">
                          <a:effectLst/>
                        </a:rPr>
                        <a:t>Group DC schemes</a:t>
                      </a:r>
                      <a:endParaRPr lang="en-IE" sz="3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3200" b="1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17,500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3200" b="1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9,135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3200" b="1" kern="100" dirty="0">
                          <a:effectLst/>
                        </a:rPr>
                        <a:t>48%</a:t>
                      </a:r>
                      <a:endParaRPr lang="en-IE" sz="32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95556683"/>
                  </a:ext>
                </a:extLst>
              </a:tr>
            </a:tbl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8024182-FA63-2CA2-06AC-DB7AE2C837E1}"/>
              </a:ext>
            </a:extLst>
          </p:cNvPr>
          <p:cNvGraphicFramePr>
            <a:graphicFrameLocks/>
          </p:cNvGraphicFramePr>
          <p:nvPr/>
        </p:nvGraphicFramePr>
        <p:xfrm>
          <a:off x="1304693" y="2557461"/>
          <a:ext cx="9311267" cy="36203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381083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4A7C6B-6DEC-D106-BAE4-65418B6910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26245-AD5C-5D6A-9A9F-7F7E9E4DB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3200" b="1" dirty="0"/>
              <a:t>OMAs</a:t>
            </a:r>
            <a:endParaRPr lang="en-GB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03213-CE56-8A40-1ACE-7F5E505F9B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82502"/>
            <a:ext cx="10972800" cy="5207013"/>
          </a:xfrm>
        </p:spPr>
        <p:txBody>
          <a:bodyPr/>
          <a:lstStyle/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IE" sz="2400" dirty="0"/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E" sz="2400" dirty="0"/>
              <a:t>Derogated OMAs have consolidated, remaining numbers per PDR are methodological differences i.e. life cos consider them to be derogated.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IE" sz="24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E34A432-411B-49EC-C0F5-542D04032783}"/>
              </a:ext>
            </a:extLst>
          </p:cNvPr>
          <p:cNvGraphicFramePr>
            <a:graphicFrameLocks noGrp="1"/>
          </p:cNvGraphicFramePr>
          <p:nvPr/>
        </p:nvGraphicFramePr>
        <p:xfrm>
          <a:off x="609600" y="1100954"/>
          <a:ext cx="10635342" cy="12476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35068">
                  <a:extLst>
                    <a:ext uri="{9D8B030D-6E8A-4147-A177-3AD203B41FA5}">
                      <a16:colId xmlns:a16="http://schemas.microsoft.com/office/drawing/2014/main" val="735284301"/>
                    </a:ext>
                  </a:extLst>
                </a:gridCol>
                <a:gridCol w="2168213">
                  <a:extLst>
                    <a:ext uri="{9D8B030D-6E8A-4147-A177-3AD203B41FA5}">
                      <a16:colId xmlns:a16="http://schemas.microsoft.com/office/drawing/2014/main" val="885854402"/>
                    </a:ext>
                  </a:extLst>
                </a:gridCol>
                <a:gridCol w="2297659">
                  <a:extLst>
                    <a:ext uri="{9D8B030D-6E8A-4147-A177-3AD203B41FA5}">
                      <a16:colId xmlns:a16="http://schemas.microsoft.com/office/drawing/2014/main" val="3891458815"/>
                    </a:ext>
                  </a:extLst>
                </a:gridCol>
                <a:gridCol w="2034402">
                  <a:extLst>
                    <a:ext uri="{9D8B030D-6E8A-4147-A177-3AD203B41FA5}">
                      <a16:colId xmlns:a16="http://schemas.microsoft.com/office/drawing/2014/main" val="2483694492"/>
                    </a:ext>
                  </a:extLst>
                </a:gridCol>
              </a:tblGrid>
              <a:tr h="3362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2800" kern="100">
                          <a:effectLst/>
                        </a:rPr>
                        <a:t>Scheme type</a:t>
                      </a:r>
                      <a:endParaRPr lang="en-IE" sz="2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2800" kern="100">
                          <a:effectLst/>
                        </a:rPr>
                        <a:t>Jan 2023</a:t>
                      </a:r>
                      <a:endParaRPr lang="en-IE" sz="2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2800" kern="100" dirty="0">
                          <a:effectLst/>
                        </a:rPr>
                        <a:t>Sept 2025</a:t>
                      </a:r>
                      <a:endParaRPr lang="en-IE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2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Reduction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09962806"/>
                  </a:ext>
                </a:extLst>
              </a:tr>
              <a:tr h="8067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2800" kern="100" dirty="0">
                          <a:effectLst/>
                        </a:rPr>
                        <a:t>OMAs</a:t>
                      </a:r>
                      <a:r>
                        <a:rPr lang="en-IE" sz="3200" kern="100" dirty="0">
                          <a:effectLst/>
                        </a:rPr>
                        <a:t> </a:t>
                      </a:r>
                      <a:endParaRPr lang="en-IE" sz="3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3200" b="1" kern="100" dirty="0">
                          <a:effectLst/>
                        </a:rPr>
                        <a:t>141,500</a:t>
                      </a:r>
                      <a:endParaRPr lang="en-IE" sz="32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3200" b="1" kern="100" dirty="0">
                          <a:effectLst/>
                        </a:rPr>
                        <a:t>90,921</a:t>
                      </a:r>
                      <a:endParaRPr lang="en-IE" sz="32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3200" b="1" kern="100" dirty="0">
                          <a:effectLst/>
                        </a:rPr>
                        <a:t>36%</a:t>
                      </a:r>
                      <a:endParaRPr lang="en-IE" sz="32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95556683"/>
                  </a:ext>
                </a:extLst>
              </a:tr>
            </a:tbl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985F6B94-29F1-B938-ABA1-1E10D94C8B1F}"/>
              </a:ext>
            </a:extLst>
          </p:cNvPr>
          <p:cNvGraphicFramePr>
            <a:graphicFrameLocks/>
          </p:cNvGraphicFramePr>
          <p:nvPr/>
        </p:nvGraphicFramePr>
        <p:xfrm>
          <a:off x="1304693" y="2567051"/>
          <a:ext cx="9300117" cy="3522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734021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D8C8F-CEA8-DBCD-9028-638C2E9352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DB5126C-C679-81E0-0317-BDA82D88B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4630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2A6DFC1-7679-7722-6591-8293DAFBA09E}"/>
              </a:ext>
            </a:extLst>
          </p:cNvPr>
          <p:cNvSpPr txBox="1"/>
          <p:nvPr/>
        </p:nvSpPr>
        <p:spPr>
          <a:xfrm>
            <a:off x="800100" y="274638"/>
            <a:ext cx="105727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PRSAs</a:t>
            </a:r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D43EE3C9-5C54-FB38-77DF-6F835CEC2D29}"/>
              </a:ext>
            </a:extLst>
          </p:cNvPr>
          <p:cNvSpPr txBox="1">
            <a:spLocks/>
          </p:cNvSpPr>
          <p:nvPr/>
        </p:nvSpPr>
        <p:spPr>
          <a:xfrm>
            <a:off x="2163338" y="1737678"/>
            <a:ext cx="8285356" cy="4306283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E" sz="1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PRSAs Q1 2023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Assets 					€9bn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Contracts		 		237k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PRSAs Q2 2025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Times New Roman" panose="02020603050405020304" pitchFamily="18" charset="0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Assets 					€20bn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Contracts		 		311k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E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Times New Roman" panose="02020603050405020304" pitchFamily="18" charset="0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02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328"/>
    </mc:Choice>
    <mc:Fallback xmlns="">
      <p:transition spd="slow" advTm="67328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601941-21AB-3EE6-6827-7F510A4AB8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E1125-B104-C217-6743-E5FC382E0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846186"/>
            <a:ext cx="10972800" cy="971070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IE" sz="3700" b="1" dirty="0">
                <a:solidFill>
                  <a:schemeClr val="bg1"/>
                </a:solidFill>
              </a:rPr>
              <a:t>Growth in PRSAs continues to be in non-standard</a:t>
            </a:r>
            <a:endParaRPr lang="en-GB" sz="37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67685B-1044-4028-323B-331ECDAF72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4630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838A9A-8CB5-456D-EE0E-2DE0D63F0619}"/>
              </a:ext>
            </a:extLst>
          </p:cNvPr>
          <p:cNvSpPr txBox="1"/>
          <p:nvPr/>
        </p:nvSpPr>
        <p:spPr>
          <a:xfrm>
            <a:off x="800100" y="274638"/>
            <a:ext cx="105727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PRSA assets</a:t>
            </a:r>
            <a:endParaRPr kumimoji="0" lang="en-IE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9412CCB-5BC1-8773-5B87-ABFCDC44E03E}"/>
              </a:ext>
            </a:extLst>
          </p:cNvPr>
          <p:cNvGraphicFramePr>
            <a:graphicFrameLocks/>
          </p:cNvGraphicFramePr>
          <p:nvPr/>
        </p:nvGraphicFramePr>
        <p:xfrm>
          <a:off x="1335505" y="1737678"/>
          <a:ext cx="9107905" cy="4518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7992178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AA1F71-D8DE-671E-8D50-DEB20075D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73BCB-93DC-ADC0-4A47-B27857E6F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The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F1BE806-9A31-FBB0-95B1-BE1B576FF1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828" y="1612848"/>
            <a:ext cx="10914572" cy="5020359"/>
          </a:xfrm>
        </p:spPr>
        <p:txBody>
          <a:bodyPr/>
          <a:lstStyle/>
          <a:p>
            <a:pPr marL="0" indent="0">
              <a:buNone/>
            </a:pPr>
            <a:endParaRPr lang="en-IE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IE" sz="16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A08A62-2398-6C2E-C577-EB2555C2E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6"/>
            <a:ext cx="12192000" cy="14630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2B032C2-6FF4-6BFA-871C-3AC6472164A7}"/>
              </a:ext>
            </a:extLst>
          </p:cNvPr>
          <p:cNvSpPr txBox="1"/>
          <p:nvPr/>
        </p:nvSpPr>
        <p:spPr>
          <a:xfrm>
            <a:off x="809628" y="224793"/>
            <a:ext cx="105727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DB schemes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4B488D71-62B1-E161-8680-30832B155046}"/>
              </a:ext>
            </a:extLst>
          </p:cNvPr>
          <p:cNvGraphicFramePr>
            <a:graphicFrameLocks/>
          </p:cNvGraphicFramePr>
          <p:nvPr/>
        </p:nvGraphicFramePr>
        <p:xfrm>
          <a:off x="1170878" y="2056719"/>
          <a:ext cx="9790771" cy="39537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82052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532"/>
    </mc:Choice>
    <mc:Fallback xmlns="">
      <p:transition spd="slow" advTm="101532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9705E5-CE92-2ADF-0121-91480CEBB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F1DE4-5684-2451-A364-4A4A683EC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The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3731581-2D89-0CB8-7A5D-3A17F364A4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828" y="1612848"/>
            <a:ext cx="10914572" cy="5020359"/>
          </a:xfrm>
        </p:spPr>
        <p:txBody>
          <a:bodyPr/>
          <a:lstStyle/>
          <a:p>
            <a:pPr marL="0" indent="0">
              <a:buNone/>
            </a:pPr>
            <a:endParaRPr lang="en-IE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E" sz="2000" b="1" dirty="0"/>
              <a:t>Master trusts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IE" sz="400" b="1" dirty="0"/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E" sz="2000" b="1" dirty="0"/>
              <a:t>&lt;500 single employer DC group schemes – further waves of consolidation?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IE" sz="400" b="1" dirty="0"/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E" sz="2000" b="1" dirty="0"/>
              <a:t>OMA provision through retail master trusts and PRSAs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IE" sz="400" b="1" dirty="0"/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E" sz="2000" b="1" dirty="0"/>
              <a:t>DB schemes in run off still with significant assets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IE" sz="400" b="1" dirty="0"/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E" sz="2000" b="1" dirty="0"/>
              <a:t>RACs in run-off </a:t>
            </a:r>
            <a:endParaRPr lang="en-IE" sz="2000" b="1" dirty="0">
              <a:highlight>
                <a:srgbClr val="FFFF00"/>
              </a:highlight>
            </a:endParaRP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IE" sz="400" b="1" dirty="0"/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E" sz="2000" b="1" dirty="0"/>
              <a:t>Buy out bonds – will play a part with derogated OMAs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IE" sz="400" b="1" dirty="0"/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E" sz="2000" b="1" dirty="0"/>
              <a:t>My Future Fund</a:t>
            </a:r>
          </a:p>
          <a:p>
            <a:pPr marL="0" indent="0">
              <a:buNone/>
            </a:pPr>
            <a:endParaRPr lang="en-IE" sz="16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F28248-B6CE-9FB1-D9B9-AF7755CB0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6"/>
            <a:ext cx="12192000" cy="14630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5F23AF-C2F3-69AA-01BA-8D9568CC0F05}"/>
              </a:ext>
            </a:extLst>
          </p:cNvPr>
          <p:cNvSpPr txBox="1"/>
          <p:nvPr/>
        </p:nvSpPr>
        <p:spPr>
          <a:xfrm>
            <a:off x="809628" y="224793"/>
            <a:ext cx="1057274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PA view of the post-consolidation landscape</a:t>
            </a:r>
          </a:p>
        </p:txBody>
      </p:sp>
    </p:spTree>
    <p:extLst>
      <p:ext uri="{BB962C8B-B14F-4D97-AF65-F5344CB8AC3E}">
        <p14:creationId xmlns:p14="http://schemas.microsoft.com/office/powerpoint/2010/main" val="33589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532"/>
    </mc:Choice>
    <mc:Fallback xmlns="">
      <p:transition spd="slow" advTm="101532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6D4284-EC9E-2BC6-7C5B-45F91E77A7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5CFE7-056D-5B16-0B0A-C8F2C8DAC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The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A7CEF3A-7F7A-93FB-9950-C5E695AC23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828" y="1612848"/>
            <a:ext cx="10914572" cy="5020359"/>
          </a:xfrm>
        </p:spPr>
        <p:txBody>
          <a:bodyPr/>
          <a:lstStyle/>
          <a:p>
            <a:pPr marL="0" indent="0">
              <a:buNone/>
            </a:pPr>
            <a:endParaRPr lang="en-IE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IE" sz="2000" b="1" dirty="0">
                <a:latin typeface="Arial" panose="020B0604020202020204" pitchFamily="34" charset="0"/>
                <a:cs typeface="Arial" panose="020B0604020202020204" pitchFamily="34" charset="0"/>
              </a:rPr>
              <a:t>Scheme authorisation</a:t>
            </a:r>
          </a:p>
          <a:p>
            <a:pPr>
              <a:buFont typeface="Arial" panose="020B0604020202020204" pitchFamily="34" charset="0"/>
              <a:buChar char="•"/>
            </a:pPr>
            <a:endParaRPr lang="en-I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IE" sz="2000" b="1" dirty="0">
                <a:latin typeface="Arial" panose="020B0604020202020204" pitchFamily="34" charset="0"/>
                <a:cs typeface="Arial" panose="020B0604020202020204" pitchFamily="34" charset="0"/>
              </a:rPr>
              <a:t>EU legislation/requirements e.g. DORA, ESAP, IORP review, PEPP review</a:t>
            </a:r>
            <a:endParaRPr lang="en-I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I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IE" sz="2000" b="1" dirty="0">
                <a:latin typeface="Arial" panose="020B0604020202020204" pitchFamily="34" charset="0"/>
                <a:cs typeface="Arial" panose="020B0604020202020204" pitchFamily="34" charset="0"/>
              </a:rPr>
              <a:t>Additional data requirements</a:t>
            </a:r>
          </a:p>
          <a:p>
            <a:pPr>
              <a:buFont typeface="Arial" panose="020B0604020202020204" pitchFamily="34" charset="0"/>
              <a:buChar char="•"/>
            </a:pPr>
            <a:endParaRPr lang="en-I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IE" sz="2000" b="1" dirty="0">
                <a:latin typeface="Arial" panose="020B0604020202020204" pitchFamily="34" charset="0"/>
                <a:cs typeface="Arial" panose="020B0604020202020204" pitchFamily="34" charset="0"/>
              </a:rPr>
              <a:t>PA supervision focus</a:t>
            </a:r>
          </a:p>
          <a:p>
            <a:pPr marL="0" indent="0">
              <a:buNone/>
            </a:pPr>
            <a:endParaRPr lang="en-IE" sz="16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4C7907-C06D-A986-4F3B-24FB68664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6"/>
            <a:ext cx="12192000" cy="14630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8373C63-3250-D7AF-601A-92B47837FABD}"/>
              </a:ext>
            </a:extLst>
          </p:cNvPr>
          <p:cNvSpPr txBox="1"/>
          <p:nvPr/>
        </p:nvSpPr>
        <p:spPr>
          <a:xfrm>
            <a:off x="809628" y="224793"/>
            <a:ext cx="105727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Forward look – issues on the horizon</a:t>
            </a:r>
          </a:p>
        </p:txBody>
      </p:sp>
    </p:spTree>
    <p:extLst>
      <p:ext uri="{BB962C8B-B14F-4D97-AF65-F5344CB8AC3E}">
        <p14:creationId xmlns:p14="http://schemas.microsoft.com/office/powerpoint/2010/main" val="348023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532"/>
    </mc:Choice>
    <mc:Fallback xmlns="">
      <p:transition spd="slow" advTm="101532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42B233-BFD1-C2AC-D3AF-2634EE744C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9311C-5A11-7A1B-780D-CD0ACD5A6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Supervision of pensions 2025 - 2029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02C611-DB5A-C41B-AF96-98ED41E6B6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IE" dirty="0"/>
              <a:t>Keynote Address</a:t>
            </a:r>
          </a:p>
          <a:p>
            <a:pPr marL="0" indent="0" algn="ctr">
              <a:buNone/>
            </a:pPr>
            <a:endParaRPr lang="en-IE" dirty="0"/>
          </a:p>
          <a:p>
            <a:pPr marL="0" indent="0" algn="ctr">
              <a:buNone/>
            </a:pPr>
            <a:r>
              <a:rPr lang="en-IE" b="1" dirty="0"/>
              <a:t>Dara Calleary TD</a:t>
            </a:r>
          </a:p>
          <a:p>
            <a:pPr marL="0" indent="0" algn="ctr">
              <a:buNone/>
            </a:pPr>
            <a:endParaRPr lang="en-IE" dirty="0"/>
          </a:p>
          <a:p>
            <a:pPr marL="0" indent="0" algn="ctr">
              <a:buNone/>
            </a:pPr>
            <a:r>
              <a:rPr lang="en-IE" dirty="0"/>
              <a:t>Minister for Social Protection and Rural and Community Development and the Gaeltacht</a:t>
            </a:r>
          </a:p>
        </p:txBody>
      </p:sp>
    </p:spTree>
    <p:extLst>
      <p:ext uri="{BB962C8B-B14F-4D97-AF65-F5344CB8AC3E}">
        <p14:creationId xmlns:p14="http://schemas.microsoft.com/office/powerpoint/2010/main" val="23515866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8A778B-241C-1F5C-6609-A8D922C16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6CD8D87E-24AF-6DBC-11E6-ED8851829F5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AA0E61D-D252-D5CE-5F5F-022A171F46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52A8F9C-9BE7-AE98-0E54-47F3761C4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1B3357"/>
                </a:clrFrom>
                <a:clrTo>
                  <a:srgbClr val="1B335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528441" y="318164"/>
              <a:ext cx="5135118" cy="1736878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390E861-2FFE-F8D1-9934-13757D1F6A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E" b="1" dirty="0">
                <a:solidFill>
                  <a:schemeClr val="bg1"/>
                </a:solidFill>
              </a:rPr>
              <a:t>Supervision of pensions</a:t>
            </a:r>
            <a:br>
              <a:rPr lang="en-IE" b="1" dirty="0">
                <a:solidFill>
                  <a:schemeClr val="bg1"/>
                </a:solidFill>
              </a:rPr>
            </a:br>
            <a:r>
              <a:rPr lang="en-IE" b="1" dirty="0">
                <a:solidFill>
                  <a:schemeClr val="bg1"/>
                </a:solidFill>
              </a:rPr>
              <a:t>2025 - 2029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A86CC9-3991-A79D-E3C0-A5A430E50D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IE" sz="2000" b="1" i="1" dirty="0">
                <a:solidFill>
                  <a:schemeClr val="bg1"/>
                </a:solidFill>
              </a:rPr>
              <a:t>Tea /  coffee break</a:t>
            </a:r>
          </a:p>
          <a:p>
            <a:endParaRPr lang="en-IE" sz="2000" dirty="0">
              <a:solidFill>
                <a:schemeClr val="bg1"/>
              </a:solidFill>
            </a:endParaRPr>
          </a:p>
          <a:p>
            <a:r>
              <a:rPr lang="en-IE" sz="2000" dirty="0">
                <a:solidFill>
                  <a:schemeClr val="bg1"/>
                </a:solidFill>
              </a:rPr>
              <a:t>Wednesday, 17 September 2025</a:t>
            </a:r>
          </a:p>
          <a:p>
            <a:r>
              <a:rPr lang="en-IE" sz="2000" dirty="0">
                <a:solidFill>
                  <a:schemeClr val="bg1"/>
                </a:solidFill>
              </a:rPr>
              <a:t>The Round Room at The Mansion House</a:t>
            </a:r>
          </a:p>
        </p:txBody>
      </p:sp>
    </p:spTree>
    <p:extLst>
      <p:ext uri="{BB962C8B-B14F-4D97-AF65-F5344CB8AC3E}">
        <p14:creationId xmlns:p14="http://schemas.microsoft.com/office/powerpoint/2010/main" val="37566056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F1305C-2F80-6290-9472-4F5BD74F1D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F5C0C-44FB-3931-FCF6-5CC654847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Supervision of pensions 2025 - 2029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6A2E6-0C92-CF88-90A2-38CF1B001B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IE" dirty="0"/>
              <a:t>Pensions Authority consultations – current and planned</a:t>
            </a:r>
          </a:p>
          <a:p>
            <a:pPr marL="0" indent="0" algn="ctr">
              <a:buNone/>
            </a:pPr>
            <a:endParaRPr lang="en-IE" dirty="0"/>
          </a:p>
          <a:p>
            <a:pPr marL="0" indent="0" algn="ctr">
              <a:buNone/>
            </a:pPr>
            <a:r>
              <a:rPr lang="en-IE" b="1" dirty="0"/>
              <a:t>Gillian Smith</a:t>
            </a:r>
          </a:p>
          <a:p>
            <a:pPr marL="0" indent="0" algn="ctr">
              <a:buNone/>
            </a:pPr>
            <a:endParaRPr lang="en-IE" dirty="0"/>
          </a:p>
          <a:p>
            <a:pPr marL="0" indent="0" algn="ctr">
              <a:buNone/>
            </a:pPr>
            <a:r>
              <a:rPr lang="en-IE" dirty="0"/>
              <a:t>Policy Unit</a:t>
            </a:r>
          </a:p>
          <a:p>
            <a:pPr marL="0" indent="0" algn="ctr">
              <a:buNone/>
            </a:pPr>
            <a:r>
              <a:rPr lang="en-IE" dirty="0"/>
              <a:t>The Pensions Authority</a:t>
            </a:r>
          </a:p>
        </p:txBody>
      </p:sp>
    </p:spTree>
    <p:extLst>
      <p:ext uri="{BB962C8B-B14F-4D97-AF65-F5344CB8AC3E}">
        <p14:creationId xmlns:p14="http://schemas.microsoft.com/office/powerpoint/2010/main" val="26704970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D1AA1-7323-BFB3-BE1D-F69322937F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5440" y="1268760"/>
            <a:ext cx="10363200" cy="1470025"/>
          </a:xfrm>
        </p:spPr>
        <p:txBody>
          <a:bodyPr/>
          <a:lstStyle/>
          <a:p>
            <a:br>
              <a:rPr lang="en-IE" dirty="0"/>
            </a:br>
            <a:r>
              <a:rPr lang="en-IE" dirty="0"/>
              <a:t> </a:t>
            </a:r>
            <a:r>
              <a:rPr lang="en-IE" b="1" dirty="0"/>
              <a:t>Pensions Authority consultations:  current and planned </a:t>
            </a:r>
            <a:r>
              <a:rPr lang="en-IE" dirty="0"/>
              <a:t>	</a:t>
            </a:r>
            <a:br>
              <a:rPr lang="en-IE" dirty="0"/>
            </a:br>
            <a:endParaRPr lang="en-I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B0B46C-21DE-96CA-A914-10CC89E6496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IE" dirty="0"/>
              <a:t>Gillian Smith, Policy Unit</a:t>
            </a:r>
          </a:p>
        </p:txBody>
      </p:sp>
    </p:spTree>
    <p:extLst>
      <p:ext uri="{BB962C8B-B14F-4D97-AF65-F5344CB8AC3E}">
        <p14:creationId xmlns:p14="http://schemas.microsoft.com/office/powerpoint/2010/main" val="29594749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ED7FC-EB8D-E75B-31B7-E1E0E67CE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3600" b="1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6F465B-4A67-C7C9-8B8F-8C65621F63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IE" dirty="0"/>
              <a:t>Legal basis</a:t>
            </a:r>
          </a:p>
          <a:p>
            <a:pPr marL="514350" indent="-514350">
              <a:buFont typeface="+mj-lt"/>
              <a:buAutoNum type="arabicPeriod"/>
            </a:pPr>
            <a:r>
              <a:rPr lang="en-IE" dirty="0"/>
              <a:t>Legislative process </a:t>
            </a:r>
          </a:p>
          <a:p>
            <a:pPr marL="514350" indent="-514350">
              <a:buFont typeface="+mj-lt"/>
              <a:buAutoNum type="arabicPeriod"/>
            </a:pPr>
            <a:r>
              <a:rPr lang="en-IE" dirty="0"/>
              <a:t>Approaches </a:t>
            </a:r>
          </a:p>
          <a:p>
            <a:pPr marL="514350" indent="-514350">
              <a:buFont typeface="+mj-lt"/>
              <a:buAutoNum type="arabicPeriod"/>
            </a:pPr>
            <a:r>
              <a:rPr lang="en-IE" dirty="0"/>
              <a:t>Recent</a:t>
            </a:r>
          </a:p>
          <a:p>
            <a:pPr marL="514350" indent="-514350">
              <a:buFont typeface="+mj-lt"/>
              <a:buAutoNum type="arabicPeriod"/>
            </a:pPr>
            <a:r>
              <a:rPr lang="en-IE" dirty="0"/>
              <a:t>Planned </a:t>
            </a:r>
          </a:p>
          <a:p>
            <a:endParaRPr lang="en-IE" dirty="0"/>
          </a:p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C87C29-76EA-A860-C7BA-2CB6971A58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Slide </a:t>
            </a:r>
            <a:fld id="{C7DD7D09-550F-419F-8BDA-5BE1733CC8CC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I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163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31DB8-D9EA-BF22-57DC-E657D91BC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3600" b="1" dirty="0"/>
              <a:t>Legal basis for PA consultations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114B67-2CDD-4D36-29BE-F01A1C159C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96753"/>
            <a:ext cx="10972800" cy="4929414"/>
          </a:xfrm>
        </p:spPr>
        <p:txBody>
          <a:bodyPr/>
          <a:lstStyle/>
          <a:p>
            <a:pPr marL="0" indent="0">
              <a:buNone/>
            </a:pPr>
            <a:r>
              <a:rPr lang="en-IE" sz="2800" dirty="0"/>
              <a:t>Section 10(1) of the Pensions Act provides the functions of the PA include:</a:t>
            </a:r>
          </a:p>
          <a:p>
            <a:pPr marL="0" indent="0">
              <a:buNone/>
            </a:pPr>
            <a:endParaRPr lang="en-IE" sz="2800" dirty="0"/>
          </a:p>
          <a:p>
            <a:pPr>
              <a:buFont typeface="Courier New" panose="02070309020205020404" pitchFamily="49" charset="0"/>
              <a:buChar char="o"/>
            </a:pPr>
            <a:r>
              <a:rPr lang="en-IE" sz="2800" dirty="0"/>
              <a:t>to monitor and supervise the operation of this Act </a:t>
            </a:r>
            <a:r>
              <a:rPr lang="en-IE" sz="2800" b="1" dirty="0"/>
              <a:t>and pension developments generally</a:t>
            </a:r>
          </a:p>
          <a:p>
            <a:endParaRPr lang="en-IE" sz="2800" b="1" dirty="0"/>
          </a:p>
          <a:p>
            <a:pPr>
              <a:buFont typeface="Courier New" panose="02070309020205020404" pitchFamily="49" charset="0"/>
              <a:buChar char="o"/>
            </a:pPr>
            <a:r>
              <a:rPr lang="en-IE" sz="2800" dirty="0"/>
              <a:t>to advise the Minister either at his request or on its own initiative on </a:t>
            </a:r>
            <a:r>
              <a:rPr lang="en-IE" sz="2800" b="1" dirty="0"/>
              <a:t>all matters relating to the functions assigned to the Authority </a:t>
            </a:r>
            <a:r>
              <a:rPr lang="en-IE" sz="2800" dirty="0"/>
              <a:t>under this Act and </a:t>
            </a:r>
            <a:r>
              <a:rPr lang="en-IE" sz="2800" b="1" dirty="0"/>
              <a:t>on matters relating to pensions generally</a:t>
            </a:r>
            <a:endParaRPr lang="en-IE" sz="2800" dirty="0"/>
          </a:p>
          <a:p>
            <a:pPr marL="0" indent="0">
              <a:buNone/>
            </a:pPr>
            <a:endParaRPr lang="en-IE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10B677-5F42-915C-D469-FE40850462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Slide </a:t>
            </a:r>
            <a:fld id="{C7DD7D09-550F-419F-8BDA-5BE1733CC8CC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I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20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EE882-2385-962F-86B1-A4103F001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3600" b="1" dirty="0"/>
              <a:t>Legislative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222A9-6117-2B7F-E1C3-149694C0D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980728"/>
            <a:ext cx="11737304" cy="5145439"/>
          </a:xfrm>
        </p:spPr>
        <p:txBody>
          <a:bodyPr/>
          <a:lstStyle/>
          <a:p>
            <a:pPr marL="0" indent="0">
              <a:buNone/>
            </a:pPr>
            <a:r>
              <a:rPr lang="en-IE" sz="2800" dirty="0"/>
              <a:t>The Oireachtas is the only body with the power to make laws. </a:t>
            </a:r>
          </a:p>
          <a:p>
            <a:pPr marL="457200" lvl="1" indent="0">
              <a:buNone/>
            </a:pPr>
            <a:endParaRPr lang="en-IE" dirty="0"/>
          </a:p>
          <a:p>
            <a:pPr marL="57150" indent="0">
              <a:buNone/>
            </a:pPr>
            <a:r>
              <a:rPr lang="en-IE" sz="2800" dirty="0"/>
              <a:t>Process for new legislation is onerous.</a:t>
            </a:r>
            <a:endParaRPr lang="en-IE" sz="2400" dirty="0"/>
          </a:p>
          <a:p>
            <a:pPr marL="457200" lvl="1" indent="0">
              <a:buNone/>
            </a:pPr>
            <a:endParaRPr lang="en-IE" sz="2400" dirty="0"/>
          </a:p>
          <a:p>
            <a:pPr marL="0" indent="0">
              <a:buNone/>
            </a:pPr>
            <a:r>
              <a:rPr lang="en-IE" sz="2800" dirty="0"/>
              <a:t>Secondary legislation is also subject to high standards. </a:t>
            </a:r>
          </a:p>
          <a:p>
            <a:pPr marL="0" indent="0">
              <a:buNone/>
            </a:pPr>
            <a:endParaRPr lang="en-IE" sz="2800" dirty="0"/>
          </a:p>
          <a:p>
            <a:pPr marL="0" indent="0">
              <a:buNone/>
            </a:pPr>
            <a:r>
              <a:rPr lang="en-IE" sz="2800" dirty="0"/>
              <a:t>Non-legislative interventions sometimes viable alternative – guidance, codes, voluntary mechanisms.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53CD1A-8230-6DEB-66E9-2FBB1C8FB9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Slide </a:t>
            </a:r>
            <a:fld id="{C7DD7D09-550F-419F-8BDA-5BE1733CC8CC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I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54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55F62-6F88-DB01-9A0C-976E75ED7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3600" b="1" dirty="0"/>
              <a:t>Approaches to consultation</a:t>
            </a:r>
            <a:br>
              <a:rPr lang="en-IE" b="1" dirty="0"/>
            </a:br>
            <a:endParaRPr lang="en-IE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8AEAF-6AED-834B-F5C9-C26BE88AD3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68" y="836712"/>
            <a:ext cx="11175032" cy="4896544"/>
          </a:xfrm>
        </p:spPr>
        <p:txBody>
          <a:bodyPr/>
          <a:lstStyle/>
          <a:p>
            <a:pPr marL="0" indent="0">
              <a:buNone/>
            </a:pPr>
            <a:r>
              <a:rPr lang="en-IE" sz="2800" b="1" dirty="0"/>
              <a:t>Proposal </a:t>
            </a:r>
          </a:p>
          <a:p>
            <a:pPr marL="400050" lvl="1" indent="0">
              <a:buNone/>
            </a:pPr>
            <a:r>
              <a:rPr lang="en-IE" sz="2400" dirty="0"/>
              <a:t>- DC master trust code, PRSA code of conduct</a:t>
            </a:r>
          </a:p>
          <a:p>
            <a:endParaRPr lang="en-IE" sz="2800" dirty="0"/>
          </a:p>
          <a:p>
            <a:pPr marL="0" indent="0">
              <a:buNone/>
            </a:pPr>
            <a:r>
              <a:rPr lang="en-IE" sz="2800" b="1" dirty="0"/>
              <a:t>Call for evidence </a:t>
            </a:r>
          </a:p>
          <a:p>
            <a:pPr marL="400050" lvl="1" indent="0">
              <a:buNone/>
            </a:pPr>
            <a:r>
              <a:rPr lang="en-IE" sz="2400" dirty="0"/>
              <a:t> - DB consolidation</a:t>
            </a:r>
          </a:p>
          <a:p>
            <a:endParaRPr lang="en-IE" sz="2800" dirty="0"/>
          </a:p>
          <a:p>
            <a:pPr marL="0" indent="0">
              <a:buNone/>
            </a:pPr>
            <a:r>
              <a:rPr lang="en-IE" sz="2800" b="1" dirty="0"/>
              <a:t>Targeted</a:t>
            </a:r>
            <a:r>
              <a:rPr lang="en-IE" sz="2800" dirty="0"/>
              <a:t> </a:t>
            </a:r>
          </a:p>
          <a:p>
            <a:pPr marL="400050" lvl="1" indent="0">
              <a:buNone/>
            </a:pPr>
            <a:r>
              <a:rPr lang="en-IE" sz="2400" dirty="0"/>
              <a:t>- trustee survey, direct engagement with stakeholder(s)</a:t>
            </a:r>
          </a:p>
          <a:p>
            <a:pPr marL="0" indent="0">
              <a:buNone/>
            </a:pPr>
            <a:endParaRPr lang="en-IE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F3A3DC-64C3-0A1E-7D59-0828987A71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Slide </a:t>
            </a:r>
            <a:fld id="{C7DD7D09-550F-419F-8BDA-5BE1733CC8CC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I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34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9E45F-0B3F-0DEC-D9E9-B28595452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3600" b="1" dirty="0"/>
              <a:t>Recent consultation – DB consolidation</a:t>
            </a:r>
            <a:br>
              <a:rPr lang="en-IE" sz="3600" b="1" dirty="0"/>
            </a:br>
            <a:endParaRPr lang="en-IE" sz="3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737299-6154-E4F7-D5E2-666121CE8F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68761"/>
            <a:ext cx="10972800" cy="4857406"/>
          </a:xfrm>
        </p:spPr>
        <p:txBody>
          <a:bodyPr/>
          <a:lstStyle/>
          <a:p>
            <a:pPr marL="0" indent="0">
              <a:buNone/>
            </a:pPr>
            <a:r>
              <a:rPr lang="en-IE" sz="2800" b="1" dirty="0"/>
              <a:t>Background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IE" sz="2800" dirty="0"/>
              <a:t>Post IORP II consolidation in DC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IE" sz="2800" dirty="0"/>
              <a:t>Master trust model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IE" sz="2800" dirty="0"/>
              <a:t>Nature and complexity of DB v DC</a:t>
            </a:r>
          </a:p>
          <a:p>
            <a:pPr marL="0" indent="0">
              <a:buNone/>
            </a:pPr>
            <a:endParaRPr lang="en-IE" sz="2800" dirty="0"/>
          </a:p>
          <a:p>
            <a:pPr marL="0" indent="0">
              <a:buNone/>
            </a:pPr>
            <a:r>
              <a:rPr lang="en-IE" sz="2800" b="1" dirty="0"/>
              <a:t>Call for evidence</a:t>
            </a:r>
          </a:p>
          <a:p>
            <a:pPr marL="0" indent="0">
              <a:buNone/>
            </a:pPr>
            <a:r>
              <a:rPr lang="en-IE" sz="2800" dirty="0"/>
              <a:t>Could a DB master trust market function well in Ireland?</a:t>
            </a:r>
          </a:p>
          <a:p>
            <a:pPr marL="0" indent="0">
              <a:buNone/>
            </a:pPr>
            <a:r>
              <a:rPr lang="en-IE" sz="2800" dirty="0"/>
              <a:t>How could it best be regulated?</a:t>
            </a:r>
            <a:endParaRPr lang="en-IE" sz="2800" b="1" dirty="0"/>
          </a:p>
          <a:p>
            <a:pPr marL="0" indent="0">
              <a:buNone/>
            </a:pPr>
            <a:endParaRPr lang="en-IE" sz="2800" dirty="0"/>
          </a:p>
          <a:p>
            <a:pPr marL="0" indent="0">
              <a:buNone/>
            </a:pPr>
            <a:endParaRPr lang="en-IE" sz="2800" dirty="0"/>
          </a:p>
          <a:p>
            <a:pPr marL="0" indent="0">
              <a:buNone/>
            </a:pPr>
            <a:endParaRPr lang="en-IE" sz="2800" dirty="0"/>
          </a:p>
          <a:p>
            <a:pPr marL="0" indent="0">
              <a:buNone/>
            </a:pPr>
            <a:endParaRPr lang="en-IE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BA9330-4A48-A350-CBD4-07AF4F9621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Slide </a:t>
            </a:r>
            <a:fld id="{C7DD7D09-550F-419F-8BDA-5BE1733CC8CC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I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30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539E2-7C7E-7EF4-55AF-689A5F0FE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3600" b="1" dirty="0"/>
              <a:t>Call for evidence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138D58-6438-40E7-F35A-A97FFDCCF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045" y="1268760"/>
            <a:ext cx="10972800" cy="4525963"/>
          </a:xfrm>
        </p:spPr>
        <p:txBody>
          <a:bodyPr/>
          <a:lstStyle/>
          <a:p>
            <a:pPr marL="0" indent="0">
              <a:buNone/>
            </a:pPr>
            <a:r>
              <a:rPr lang="en-IE" sz="2800" dirty="0"/>
              <a:t>Consultation paper comprised 27 questions, across four subjects.</a:t>
            </a:r>
          </a:p>
          <a:p>
            <a:pPr marL="0" indent="0">
              <a:buNone/>
            </a:pPr>
            <a:endParaRPr lang="en-IE" sz="2800" dirty="0"/>
          </a:p>
          <a:p>
            <a:pPr marL="514350" indent="-514350">
              <a:buFont typeface="+mj-lt"/>
              <a:buAutoNum type="arabicPeriod"/>
            </a:pPr>
            <a:r>
              <a:rPr lang="en-IE" sz="2800" dirty="0"/>
              <a:t>Model (DB master trust)</a:t>
            </a:r>
          </a:p>
          <a:p>
            <a:pPr marL="514350" indent="-514350">
              <a:buFont typeface="+mj-lt"/>
              <a:buAutoNum type="arabicPeriod"/>
            </a:pPr>
            <a:r>
              <a:rPr lang="en-IE" sz="2800" dirty="0"/>
              <a:t>Potential impact </a:t>
            </a:r>
          </a:p>
          <a:p>
            <a:pPr marL="514350" indent="-514350">
              <a:buFont typeface="+mj-lt"/>
              <a:buAutoNum type="arabicPeriod"/>
            </a:pPr>
            <a:r>
              <a:rPr lang="en-IE" sz="2800" dirty="0"/>
              <a:t>Operation</a:t>
            </a:r>
          </a:p>
          <a:p>
            <a:pPr marL="514350" indent="-514350">
              <a:buFont typeface="+mj-lt"/>
              <a:buAutoNum type="arabicPeriod"/>
            </a:pPr>
            <a:r>
              <a:rPr lang="en-IE" sz="2800" dirty="0"/>
              <a:t>Regulation</a:t>
            </a:r>
          </a:p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AC31A9-4F44-D737-47C2-BE70BA8F16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Slide </a:t>
            </a:r>
            <a:fld id="{C7DD7D09-550F-419F-8BDA-5BE1733CC8CC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I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61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2AD18-9325-2187-2A01-CE2D55DF6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3600" b="1" dirty="0"/>
              <a:t>Preliminary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680805-8B2C-26DB-9CBF-A2978A085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80729"/>
            <a:ext cx="10972800" cy="5145438"/>
          </a:xfrm>
        </p:spPr>
        <p:txBody>
          <a:bodyPr/>
          <a:lstStyle/>
          <a:p>
            <a:pPr marL="0" indent="0">
              <a:buNone/>
            </a:pPr>
            <a:r>
              <a:rPr lang="en-IE" sz="2800" b="1" dirty="0"/>
              <a:t>Public consultation</a:t>
            </a:r>
          </a:p>
          <a:p>
            <a:pPr marL="0" indent="0">
              <a:buNone/>
            </a:pPr>
            <a:r>
              <a:rPr lang="en-IE" sz="2800" dirty="0"/>
              <a:t>11 submissions. </a:t>
            </a:r>
          </a:p>
          <a:p>
            <a:pPr marL="0" indent="0">
              <a:buNone/>
            </a:pPr>
            <a:r>
              <a:rPr lang="en-IE" sz="2800" dirty="0"/>
              <a:t>Mixed views.</a:t>
            </a:r>
          </a:p>
          <a:p>
            <a:pPr marL="0" indent="0">
              <a:buNone/>
            </a:pPr>
            <a:endParaRPr lang="en-IE" sz="2800" dirty="0"/>
          </a:p>
          <a:p>
            <a:pPr marL="0" indent="0">
              <a:buNone/>
            </a:pPr>
            <a:r>
              <a:rPr lang="en-IE" sz="2800" dirty="0"/>
              <a:t>Potential benefits: reduced employer costs on governance and investment management.</a:t>
            </a:r>
          </a:p>
          <a:p>
            <a:pPr marL="0" indent="0">
              <a:buNone/>
            </a:pPr>
            <a:endParaRPr lang="en-IE" sz="2800" dirty="0"/>
          </a:p>
          <a:p>
            <a:pPr marL="0" indent="0">
              <a:buNone/>
            </a:pPr>
            <a:r>
              <a:rPr lang="en-IE" sz="2800" dirty="0"/>
              <a:t>Potential risks: lack of demand → lack of scale and efficiencies, lack of competition.</a:t>
            </a:r>
          </a:p>
          <a:p>
            <a:pPr marL="0" indent="0">
              <a:buNone/>
            </a:pPr>
            <a:endParaRPr lang="en-IE" sz="2800" dirty="0"/>
          </a:p>
          <a:p>
            <a:pPr marL="0" indent="0">
              <a:buNone/>
            </a:pPr>
            <a:endParaRPr lang="en-IE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D477CD-2CE3-0E5D-4998-EDD83DF13D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Slide </a:t>
            </a:r>
            <a:fld id="{C7DD7D09-550F-419F-8BDA-5BE1733CC8CC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I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820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9DC833-3BB0-F466-5B70-A868BA43D7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6081D-17B7-64FC-EFE5-561ECB7F8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Supervision of pensions 2025 - 2029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30BBE-D3DF-926B-66C5-B5528B751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IE" dirty="0"/>
              <a:t>The European Outlook</a:t>
            </a:r>
          </a:p>
          <a:p>
            <a:pPr marL="0" indent="0" algn="ctr">
              <a:buNone/>
            </a:pPr>
            <a:endParaRPr lang="en-IE" dirty="0"/>
          </a:p>
          <a:p>
            <a:pPr marL="0" indent="0" algn="ctr">
              <a:buNone/>
            </a:pPr>
            <a:r>
              <a:rPr lang="en-IE" b="1" dirty="0"/>
              <a:t>Matti Leppälä</a:t>
            </a:r>
          </a:p>
          <a:p>
            <a:pPr marL="0" indent="0" algn="ctr">
              <a:buNone/>
            </a:pPr>
            <a:endParaRPr lang="en-IE" dirty="0"/>
          </a:p>
          <a:p>
            <a:pPr marL="0" indent="0" algn="ctr">
              <a:buNone/>
            </a:pPr>
            <a:r>
              <a:rPr lang="en-IE" dirty="0"/>
              <a:t>Secretary General / CEO of PensionsEurope</a:t>
            </a:r>
          </a:p>
        </p:txBody>
      </p:sp>
    </p:spTree>
    <p:extLst>
      <p:ext uri="{BB962C8B-B14F-4D97-AF65-F5344CB8AC3E}">
        <p14:creationId xmlns:p14="http://schemas.microsoft.com/office/powerpoint/2010/main" val="11909392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05D8D-2D09-C38B-F269-095AA0A77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3600" b="1" dirty="0"/>
              <a:t>Targeted consultation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774407-1F8D-A1A4-1255-1FF4FF4E1F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36712"/>
            <a:ext cx="10972800" cy="5289455"/>
          </a:xfrm>
        </p:spPr>
        <p:txBody>
          <a:bodyPr/>
          <a:lstStyle/>
          <a:p>
            <a:pPr marL="0" indent="0">
              <a:buNone/>
            </a:pPr>
            <a:r>
              <a:rPr lang="en-IE" sz="2800" dirty="0"/>
              <a:t>Survey of DB trustees - 95 responses. </a:t>
            </a:r>
          </a:p>
          <a:p>
            <a:endParaRPr lang="en-IE" dirty="0"/>
          </a:p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5F304B-7240-75D4-595E-CEF51DAC57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Slide </a:t>
            </a:r>
            <a:fld id="{C7DD7D09-550F-419F-8BDA-5BE1733CC8CC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I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pic>
        <p:nvPicPr>
          <p:cNvPr id="5" name="Picture 4" descr="A colorful flag with white background&#10;&#10;AI-generated content may be incorrect.">
            <a:extLst>
              <a:ext uri="{FF2B5EF4-FFF2-40B4-BE49-F238E27FC236}">
                <a16:creationId xmlns:a16="http://schemas.microsoft.com/office/drawing/2014/main" id="{24433F15-D631-8A1D-89A6-45CFCF965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134" y="3717032"/>
            <a:ext cx="7254000" cy="1969815"/>
          </a:xfrm>
          <a:prstGeom prst="rect">
            <a:avLst/>
          </a:prstGeom>
        </p:spPr>
      </p:pic>
      <p:pic>
        <p:nvPicPr>
          <p:cNvPr id="6" name="Picture 5" descr="A colorful stripes on a white background&#10;&#10;AI-generated content may be incorrect.">
            <a:extLst>
              <a:ext uri="{FF2B5EF4-FFF2-40B4-BE49-F238E27FC236}">
                <a16:creationId xmlns:a16="http://schemas.microsoft.com/office/drawing/2014/main" id="{8151DE1F-69D0-5860-BC76-00787EB5D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9698" y="1647824"/>
            <a:ext cx="7253436" cy="193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7459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626CF-7DA3-D145-DE78-A8B3AAE3A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3600" b="1" dirty="0"/>
              <a:t>Trustee survey</a:t>
            </a:r>
            <a:endParaRPr lang="en-IE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F10638-0E3C-9EEC-1F1C-31639882E2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052737"/>
            <a:ext cx="11247040" cy="5073430"/>
          </a:xfrm>
        </p:spPr>
        <p:txBody>
          <a:bodyPr/>
          <a:lstStyle/>
          <a:p>
            <a:pPr marL="0" indent="0">
              <a:buNone/>
            </a:pPr>
            <a:r>
              <a:rPr lang="en-IE" sz="2800" dirty="0"/>
              <a:t>How likely is it that your scheme would join a MT if available? </a:t>
            </a:r>
            <a:br>
              <a:rPr lang="en-IE" sz="2800" dirty="0"/>
            </a:br>
            <a:r>
              <a:rPr lang="en-IE" sz="2800" dirty="0"/>
              <a:t>10 = extremely likely, 0 = not very likely</a:t>
            </a:r>
          </a:p>
          <a:p>
            <a:pPr marL="0" indent="0">
              <a:buNone/>
            </a:pPr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5696E7-E579-E47D-7551-90C44AE0CA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Slide </a:t>
            </a:r>
            <a:fld id="{C7DD7D09-550F-419F-8BDA-5BE1733CC8CC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I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D0F0A6-4D33-B4C3-03F5-EA0BC4997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4156" y="2060848"/>
            <a:ext cx="5870244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245318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52792-70AC-1719-FFF8-E0DDE2855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3600" b="1" dirty="0"/>
              <a:t>DB consolidation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0389F7-7C18-ECFB-E930-497D07D7A5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E" sz="2800" dirty="0"/>
              <a:t>Analysis of submissions remains in progress.</a:t>
            </a:r>
          </a:p>
          <a:p>
            <a:pPr marL="0" indent="0">
              <a:buNone/>
            </a:pPr>
            <a:endParaRPr lang="en-IE" sz="2800" dirty="0"/>
          </a:p>
          <a:p>
            <a:pPr marL="0" indent="0">
              <a:buNone/>
            </a:pPr>
            <a:r>
              <a:rPr lang="en-IE" sz="2800" dirty="0"/>
              <a:t>Long-term plans and other options available for DB schemes also under consideration.</a:t>
            </a:r>
          </a:p>
          <a:p>
            <a:pPr marL="0" indent="0">
              <a:buNone/>
            </a:pPr>
            <a:endParaRPr lang="en-IE" sz="2800" dirty="0"/>
          </a:p>
          <a:p>
            <a:pPr marL="0" indent="0">
              <a:buNone/>
            </a:pPr>
            <a:r>
              <a:rPr lang="en-IE" sz="2800" dirty="0"/>
              <a:t>Clear and strong rationale required to justify any legislative amendments.</a:t>
            </a:r>
          </a:p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63593D-4886-6EB7-90A8-7998090A0E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Slide </a:t>
            </a:r>
            <a:fld id="{C7DD7D09-550F-419F-8BDA-5BE1733CC8CC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I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684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18C23-4385-0D2F-6CB9-E41692C78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3600" b="1" dirty="0"/>
              <a:t>Upcoming consultations – In-scheme drawdown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6FDB62-C498-BD4A-F6BA-696753107D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68" y="1104851"/>
            <a:ext cx="5400600" cy="5021315"/>
          </a:xfrm>
        </p:spPr>
        <p:txBody>
          <a:bodyPr/>
          <a:lstStyle/>
          <a:p>
            <a:pPr marL="0" indent="0">
              <a:buNone/>
            </a:pPr>
            <a:r>
              <a:rPr lang="en-IE" sz="2800" b="1" dirty="0"/>
              <a:t>Background</a:t>
            </a:r>
          </a:p>
          <a:p>
            <a:pPr marL="0" indent="0">
              <a:buNone/>
            </a:pPr>
            <a:r>
              <a:rPr lang="en-IE" sz="2800" dirty="0"/>
              <a:t>Government mandate for</a:t>
            </a:r>
          </a:p>
          <a:p>
            <a:pPr marL="0" indent="0">
              <a:buNone/>
            </a:pPr>
            <a:r>
              <a:rPr lang="en-IE" sz="2800" dirty="0"/>
              <a:t>IDPRTG to review ARF and</a:t>
            </a:r>
          </a:p>
          <a:p>
            <a:pPr marL="0" indent="0">
              <a:buNone/>
            </a:pPr>
            <a:r>
              <a:rPr lang="en-IE" sz="2800" dirty="0"/>
              <a:t>potential introduction of </a:t>
            </a:r>
          </a:p>
          <a:p>
            <a:pPr marL="0" indent="0">
              <a:buNone/>
            </a:pPr>
            <a:r>
              <a:rPr lang="en-IE" sz="2800" dirty="0"/>
              <a:t>in-scheme drawdown.</a:t>
            </a:r>
          </a:p>
          <a:p>
            <a:pPr marL="0" indent="0">
              <a:buNone/>
            </a:pPr>
            <a:endParaRPr lang="en-IE" sz="2800" dirty="0"/>
          </a:p>
          <a:p>
            <a:pPr marL="0" indent="0">
              <a:buNone/>
            </a:pPr>
            <a:r>
              <a:rPr lang="en-IE" sz="2800" dirty="0"/>
              <a:t>IDPRTG concluded legislative amendments for in-scheme drawdown should be progressed.</a:t>
            </a:r>
          </a:p>
          <a:p>
            <a:pPr marL="0" indent="0">
              <a:buNone/>
            </a:pPr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01D545-A78D-D9A5-D498-8AC86ECAD5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Slide </a:t>
            </a:r>
            <a:fld id="{C7DD7D09-550F-419F-8BDA-5BE1733CC8CC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I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91857E-7450-604F-AB2F-E837A4EDA1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928" y="1106556"/>
            <a:ext cx="2984400" cy="4011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B35C53-FAD1-A965-4060-62700A27B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4273" y="1104851"/>
            <a:ext cx="2787629" cy="4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6470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F0191-B0C1-17C7-81A4-1742BCF12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3600" b="1" dirty="0"/>
              <a:t>Upcoming consultations – In-scheme drawdown</a:t>
            </a:r>
            <a:endParaRPr lang="en-IE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4BD984-9CDC-8C00-B8C1-CEB03118BD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E" sz="2800" dirty="0"/>
              <a:t>Call for evidence approach</a:t>
            </a:r>
          </a:p>
          <a:p>
            <a:pPr lvl="1"/>
            <a:r>
              <a:rPr lang="en-IE" dirty="0"/>
              <a:t>Model for ISD and regulatory framework.</a:t>
            </a:r>
          </a:p>
          <a:p>
            <a:pPr lvl="1"/>
            <a:r>
              <a:rPr lang="en-IE" dirty="0"/>
              <a:t>Provision of ISD, trustee duties, default investment strategy, disclosure of information, member costs, drawdown-only schemes.</a:t>
            </a:r>
          </a:p>
          <a:p>
            <a:pPr marL="457200" lvl="1" indent="0">
              <a:buNone/>
            </a:pPr>
            <a:endParaRPr lang="en-IE" dirty="0"/>
          </a:p>
          <a:p>
            <a:pPr marL="457200" lvl="1" indent="0">
              <a:buNone/>
            </a:pPr>
            <a:endParaRPr lang="en-IE" dirty="0"/>
          </a:p>
          <a:p>
            <a:pPr lvl="1"/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C08198-043B-DF22-C859-62C4C84A20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Slide </a:t>
            </a:r>
            <a:fld id="{C7DD7D09-550F-419F-8BDA-5BE1733CC8CC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I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092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DED77-74BA-63CE-D5BA-14AB4A8CC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3600" b="1" dirty="0"/>
              <a:t>Upcoming consultations - PRSA investment rules</a:t>
            </a:r>
            <a:br>
              <a:rPr lang="en-IE" sz="3600" dirty="0"/>
            </a:br>
            <a:endParaRPr lang="en-IE" sz="3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28549-C1D1-6774-18A7-8B532503B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96753"/>
            <a:ext cx="10972800" cy="4929414"/>
          </a:xfrm>
        </p:spPr>
        <p:txBody>
          <a:bodyPr/>
          <a:lstStyle/>
          <a:p>
            <a:pPr marL="0" indent="0">
              <a:buNone/>
            </a:pPr>
            <a:r>
              <a:rPr lang="en-IE" sz="2800" dirty="0"/>
              <a:t>Policy context</a:t>
            </a:r>
          </a:p>
          <a:p>
            <a:pPr lvl="1" indent="-342900"/>
            <a:r>
              <a:rPr lang="en-IE" sz="2400" dirty="0"/>
              <a:t>Level of savings in PRSAs: €20bn, 66% in non-standard </a:t>
            </a:r>
          </a:p>
          <a:p>
            <a:pPr lvl="1" indent="-342900"/>
            <a:r>
              <a:rPr lang="en-IE" sz="2400" dirty="0"/>
              <a:t>Increased use of non-standard: reversal of S/NS pattern </a:t>
            </a:r>
          </a:p>
          <a:p>
            <a:pPr lvl="1" indent="-342900"/>
            <a:r>
              <a:rPr lang="en-IE" sz="2400" dirty="0"/>
              <a:t>Investment rules</a:t>
            </a:r>
          </a:p>
          <a:p>
            <a:pPr marL="400050" lvl="1" indent="0">
              <a:buNone/>
            </a:pPr>
            <a:endParaRPr lang="en-IE" sz="2400" dirty="0"/>
          </a:p>
          <a:p>
            <a:pPr marL="0" indent="0">
              <a:buNone/>
            </a:pPr>
            <a:r>
              <a:rPr lang="en-IE" sz="2800" dirty="0"/>
              <a:t>Public consultation by end of 2025.</a:t>
            </a:r>
          </a:p>
          <a:p>
            <a:pPr marL="0" indent="0">
              <a:buNone/>
            </a:pPr>
            <a:endParaRPr lang="en-IE" sz="2800" dirty="0"/>
          </a:p>
          <a:p>
            <a:pPr marL="0" indent="0">
              <a:buNone/>
            </a:pPr>
            <a:endParaRPr lang="en-IE" sz="2800" dirty="0"/>
          </a:p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D16735-8759-D7FA-4311-036552AC30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Slide </a:t>
            </a:r>
            <a:fld id="{C7DD7D09-550F-419F-8BDA-5BE1733CC8CC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I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4186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7EA00-C201-00A4-D0C9-CB0493253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3600" b="1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EACC18-D11E-81C6-38F8-983DDB3F5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E" sz="2800" dirty="0"/>
              <a:t>Stakeholder input is critical and valued part of PA decision making process.</a:t>
            </a:r>
          </a:p>
          <a:p>
            <a:pPr marL="0" indent="0">
              <a:buNone/>
            </a:pPr>
            <a:endParaRPr lang="en-IE" sz="2800" dirty="0"/>
          </a:p>
          <a:p>
            <a:pPr marL="0" indent="0">
              <a:buNone/>
            </a:pPr>
            <a:r>
              <a:rPr lang="en-IE" sz="2800" dirty="0"/>
              <a:t>We look forward to hearing your views in upcoming consultations.</a:t>
            </a:r>
          </a:p>
          <a:p>
            <a:pPr marL="0" indent="0">
              <a:buNone/>
            </a:pPr>
            <a:endParaRPr lang="en-IE" sz="2800" dirty="0"/>
          </a:p>
          <a:p>
            <a:pPr marL="0" indent="0">
              <a:buNone/>
            </a:pPr>
            <a:r>
              <a:rPr lang="en-IE" sz="2800" dirty="0">
                <a:solidFill>
                  <a:srgbClr val="009999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consultation@pensionsauthority.ie</a:t>
            </a:r>
            <a:endParaRPr lang="en-IE" sz="2800" dirty="0"/>
          </a:p>
          <a:p>
            <a:pPr marL="0" indent="0">
              <a:buNone/>
            </a:pPr>
            <a:r>
              <a:rPr lang="en-IE" sz="2800" dirty="0">
                <a:hlinkClick r:id="rId3"/>
              </a:rPr>
              <a:t>PRSAconsultation@pensionsauthority.ie</a:t>
            </a:r>
            <a:endParaRPr lang="en-IE" sz="2800" dirty="0"/>
          </a:p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DEA5CB-9BC3-4C66-F0F0-8FB042DA1F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Slide </a:t>
            </a:r>
            <a:fld id="{C7DD7D09-550F-419F-8BDA-5BE1733CC8CC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I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4354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4B5B8A-F4E1-9615-8F65-C4BAC18896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5130D-3EF6-23DA-BA56-BC5E07833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Supervision of pensions 2025 - 2029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8A0B2-EA62-1A11-5FBF-6828585F8E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17638"/>
            <a:ext cx="10972800" cy="1048731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/>
              <a:t>Data at the centre of supervision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FB05213-9DD4-E572-DB05-100193FB7B8D}"/>
              </a:ext>
            </a:extLst>
          </p:cNvPr>
          <p:cNvSpPr txBox="1">
            <a:spLocks/>
          </p:cNvSpPr>
          <p:nvPr/>
        </p:nvSpPr>
        <p:spPr>
          <a:xfrm>
            <a:off x="6173821" y="2313395"/>
            <a:ext cx="5486400" cy="3007935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IE" b="1" dirty="0"/>
              <a:t>Fionnuala Ryan</a:t>
            </a:r>
          </a:p>
          <a:p>
            <a:pPr marL="0" indent="0" algn="ctr">
              <a:buNone/>
            </a:pPr>
            <a:endParaRPr lang="en-IE" dirty="0"/>
          </a:p>
          <a:p>
            <a:pPr marL="0" indent="0" algn="ctr">
              <a:buNone/>
            </a:pPr>
            <a:r>
              <a:rPr lang="en-IE" dirty="0"/>
              <a:t>Supervision and Enforcement Unit</a:t>
            </a:r>
          </a:p>
          <a:p>
            <a:pPr marL="0" indent="0" algn="ctr">
              <a:buNone/>
            </a:pPr>
            <a:r>
              <a:rPr lang="en-IE" dirty="0"/>
              <a:t>The Pensions Authority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E3ECC0B-597D-A9C0-7E9C-AE8535DF2C7D}"/>
              </a:ext>
            </a:extLst>
          </p:cNvPr>
          <p:cNvSpPr txBox="1">
            <a:spLocks/>
          </p:cNvSpPr>
          <p:nvPr/>
        </p:nvSpPr>
        <p:spPr>
          <a:xfrm>
            <a:off x="609600" y="2313395"/>
            <a:ext cx="5486400" cy="3007936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IE" b="1" dirty="0"/>
              <a:t>John Gethin</a:t>
            </a:r>
          </a:p>
          <a:p>
            <a:pPr marL="0" indent="0" algn="ctr">
              <a:buNone/>
            </a:pPr>
            <a:endParaRPr lang="en-IE" dirty="0"/>
          </a:p>
          <a:p>
            <a:pPr marL="0" indent="0" algn="ctr">
              <a:buNone/>
            </a:pPr>
            <a:r>
              <a:rPr lang="en-IE" dirty="0"/>
              <a:t>Director of Strategy, IT, Data</a:t>
            </a:r>
          </a:p>
          <a:p>
            <a:pPr marL="0" indent="0" algn="ctr">
              <a:buNone/>
            </a:pPr>
            <a:r>
              <a:rPr lang="en-IE" dirty="0"/>
              <a:t> and Operations</a:t>
            </a:r>
          </a:p>
          <a:p>
            <a:pPr marL="0" indent="0" algn="ctr">
              <a:buNone/>
            </a:pPr>
            <a:r>
              <a:rPr lang="en-IE" dirty="0"/>
              <a:t>The Pensions Authority</a:t>
            </a:r>
          </a:p>
        </p:txBody>
      </p:sp>
    </p:spTree>
    <p:extLst>
      <p:ext uri="{BB962C8B-B14F-4D97-AF65-F5344CB8AC3E}">
        <p14:creationId xmlns:p14="http://schemas.microsoft.com/office/powerpoint/2010/main" val="26570145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ED28CC-C048-69EB-A50B-E492CC1A77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B3976-3189-1391-199F-E9BD6B298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Supervision of pensions 2025 - 2029</a:t>
            </a:r>
            <a:br>
              <a:rPr lang="en-IE" dirty="0"/>
            </a:br>
            <a:r>
              <a:rPr lang="en-IE" sz="3200" dirty="0"/>
              <a:t>(round table discussion)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2A32B4-3935-5B87-E111-CB59FE50C8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19072"/>
            <a:ext cx="10972800" cy="3589508"/>
          </a:xfrm>
        </p:spPr>
        <p:txBody>
          <a:bodyPr/>
          <a:lstStyle/>
          <a:p>
            <a:pPr marL="0" indent="0" algn="ctr">
              <a:buNone/>
            </a:pPr>
            <a:r>
              <a:rPr lang="en-IE" sz="2000" b="1" dirty="0"/>
              <a:t>Matti Leppälä </a:t>
            </a:r>
            <a:r>
              <a:rPr lang="en-IE" sz="2000" dirty="0"/>
              <a:t> </a:t>
            </a:r>
          </a:p>
          <a:p>
            <a:pPr marL="0" indent="0" algn="ctr">
              <a:buNone/>
            </a:pPr>
            <a:r>
              <a:rPr lang="en-IE" sz="2000" dirty="0"/>
              <a:t>Secretary General/CEO of </a:t>
            </a:r>
            <a:r>
              <a:rPr lang="en-IE" sz="2000" dirty="0" err="1"/>
              <a:t>PensionsEurope</a:t>
            </a:r>
            <a:endParaRPr lang="en-IE" sz="2000" dirty="0"/>
          </a:p>
          <a:p>
            <a:pPr marL="0" indent="0" algn="ctr">
              <a:buNone/>
            </a:pPr>
            <a:r>
              <a:rPr lang="en-IE" sz="2000" b="1" dirty="0"/>
              <a:t>Alan Boland </a:t>
            </a:r>
            <a:endParaRPr lang="en-IE" sz="2000" dirty="0"/>
          </a:p>
          <a:p>
            <a:pPr marL="0" indent="0" algn="ctr">
              <a:buNone/>
            </a:pPr>
            <a:r>
              <a:rPr lang="en-IE" sz="2000" dirty="0"/>
              <a:t>Head of Function - Domestic Life Insurance Supervision, The Central Bank of Ireland</a:t>
            </a:r>
          </a:p>
          <a:p>
            <a:pPr marL="0" indent="0" algn="ctr">
              <a:buNone/>
            </a:pPr>
            <a:r>
              <a:rPr lang="en-IE" sz="2000" b="1" dirty="0"/>
              <a:t>John Gethin </a:t>
            </a:r>
          </a:p>
          <a:p>
            <a:pPr marL="0" indent="0" algn="ctr">
              <a:buNone/>
            </a:pPr>
            <a:r>
              <a:rPr lang="en-IE" sz="2000" dirty="0"/>
              <a:t>Director of Strategy, IT, Data and Operations, The Pensions Authority</a:t>
            </a:r>
          </a:p>
          <a:p>
            <a:pPr marL="0" indent="0" algn="ctr">
              <a:buNone/>
            </a:pPr>
            <a:r>
              <a:rPr lang="en-IE" sz="2000" b="1" dirty="0"/>
              <a:t>Fionnuala Ryan</a:t>
            </a:r>
          </a:p>
          <a:p>
            <a:pPr marL="0" indent="0" algn="ctr">
              <a:buNone/>
            </a:pPr>
            <a:r>
              <a:rPr lang="en-IE" sz="2000" dirty="0"/>
              <a:t>Supervision and Enforcement Unit, The Pensions Authority</a:t>
            </a:r>
          </a:p>
          <a:p>
            <a:pPr marL="0" indent="0" algn="ctr">
              <a:buNone/>
            </a:pPr>
            <a:endParaRPr lang="en-IE" sz="2800" dirty="0"/>
          </a:p>
        </p:txBody>
      </p:sp>
    </p:spTree>
    <p:extLst>
      <p:ext uri="{BB962C8B-B14F-4D97-AF65-F5344CB8AC3E}">
        <p14:creationId xmlns:p14="http://schemas.microsoft.com/office/powerpoint/2010/main" val="41520163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D2AD5-3715-4BC1-F6E4-18CD5AE9C3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0B22C-9193-CE36-5F5D-6F2533178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Supervision of pensions 2025 - 2029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3B05F2-CDA2-5C18-1402-7E93272CA8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IE" dirty="0"/>
              <a:t>Closing remarks</a:t>
            </a:r>
          </a:p>
          <a:p>
            <a:pPr marL="0" indent="0" algn="ctr">
              <a:buNone/>
            </a:pPr>
            <a:endParaRPr lang="en-IE" dirty="0"/>
          </a:p>
          <a:p>
            <a:pPr marL="0" indent="0" algn="ctr">
              <a:buNone/>
            </a:pPr>
            <a:r>
              <a:rPr lang="en-IE" b="1" dirty="0"/>
              <a:t>Brendan Kennedy</a:t>
            </a:r>
          </a:p>
          <a:p>
            <a:pPr marL="0" indent="0" algn="ctr">
              <a:buNone/>
            </a:pPr>
            <a:endParaRPr lang="en-IE" dirty="0"/>
          </a:p>
          <a:p>
            <a:pPr marL="0" indent="0" algn="ctr">
              <a:buNone/>
            </a:pPr>
            <a:r>
              <a:rPr lang="en-IE" dirty="0"/>
              <a:t>Pensions Regulator</a:t>
            </a:r>
          </a:p>
          <a:p>
            <a:pPr marL="0" indent="0" algn="ctr">
              <a:buNone/>
            </a:pPr>
            <a:r>
              <a:rPr lang="en-IE" dirty="0"/>
              <a:t>The Pensions Authority</a:t>
            </a:r>
          </a:p>
        </p:txBody>
      </p:sp>
    </p:spTree>
    <p:extLst>
      <p:ext uri="{BB962C8B-B14F-4D97-AF65-F5344CB8AC3E}">
        <p14:creationId xmlns:p14="http://schemas.microsoft.com/office/powerpoint/2010/main" val="27352315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4CCB3FB-9BD0-B37D-D6F1-7BE693A4026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97407" y="3243709"/>
            <a:ext cx="10860302" cy="1217455"/>
          </a:xfrm>
        </p:spPr>
        <p:txBody>
          <a:bodyPr/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GB" sz="36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European Outlook</a:t>
            </a:r>
            <a:endParaRPr lang="en-BE" sz="3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C701C6D-DCC8-6FF8-DFC0-E48ABE814BB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435056" y="4461164"/>
            <a:ext cx="9825611" cy="1993239"/>
          </a:xfrm>
        </p:spPr>
        <p:txBody>
          <a:bodyPr/>
          <a:lstStyle/>
          <a:p>
            <a:r>
              <a:rPr lang="en-IE" sz="2800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Pensions Authority Conference 2025</a:t>
            </a:r>
          </a:p>
          <a:p>
            <a:r>
              <a:rPr lang="en-IE" sz="2800" b="1" kern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Dublin, 17 September 2025</a:t>
            </a:r>
            <a:endParaRPr lang="en-BE" sz="2800" b="1" kern="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BE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fr-BE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Matti</a:t>
            </a:r>
            <a:r>
              <a:rPr lang="fr-BE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fr-BE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Leppälä</a:t>
            </a:r>
            <a:r>
              <a:rPr lang="fr-BE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671274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8C16D9-8862-A31B-7659-9AA14EC0ED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CDFBA30-8C6A-61DA-3D6C-F6FC3D0EDAE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07B6D4C-6979-060A-CB03-088A94EF2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6AD2822-5BE8-758F-FA3B-9E6F3D2CD4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1B3357"/>
                </a:clrFrom>
                <a:clrTo>
                  <a:srgbClr val="1B335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528441" y="318164"/>
              <a:ext cx="5135118" cy="1736878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19C0AD6-0BB8-E37F-6368-1970DE47FE9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E" b="1" dirty="0">
                <a:solidFill>
                  <a:schemeClr val="bg1"/>
                </a:solidFill>
              </a:rPr>
              <a:t>Supervision of pensions</a:t>
            </a:r>
            <a:br>
              <a:rPr lang="en-IE" b="1" dirty="0">
                <a:solidFill>
                  <a:schemeClr val="bg1"/>
                </a:solidFill>
              </a:rPr>
            </a:br>
            <a:r>
              <a:rPr lang="en-IE" b="1" dirty="0">
                <a:solidFill>
                  <a:schemeClr val="bg1"/>
                </a:solidFill>
              </a:rPr>
              <a:t>2025 - 2029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5FAF51-AA86-C9B0-1C03-984A64103E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 sz="2000" dirty="0">
              <a:solidFill>
                <a:schemeClr val="bg1"/>
              </a:solidFill>
            </a:endParaRPr>
          </a:p>
          <a:p>
            <a:endParaRPr lang="en-IE" sz="2000" dirty="0">
              <a:solidFill>
                <a:schemeClr val="bg1"/>
              </a:solidFill>
            </a:endParaRPr>
          </a:p>
          <a:p>
            <a:r>
              <a:rPr lang="en-IE" sz="2000" dirty="0">
                <a:solidFill>
                  <a:schemeClr val="bg1"/>
                </a:solidFill>
              </a:rPr>
              <a:t>Wednesday, 17 September 2025</a:t>
            </a:r>
          </a:p>
          <a:p>
            <a:r>
              <a:rPr lang="en-IE" sz="2000" dirty="0">
                <a:solidFill>
                  <a:schemeClr val="bg1"/>
                </a:solidFill>
              </a:rPr>
              <a:t>The Round Room at The Mansion House</a:t>
            </a:r>
          </a:p>
        </p:txBody>
      </p:sp>
    </p:spTree>
    <p:extLst>
      <p:ext uri="{BB962C8B-B14F-4D97-AF65-F5344CB8AC3E}">
        <p14:creationId xmlns:p14="http://schemas.microsoft.com/office/powerpoint/2010/main" val="25871762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D4D776-53A9-004F-0E28-B29EA92479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E3FD3D-6E66-48EC-2F3D-C173DC9495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7108" y="1366397"/>
            <a:ext cx="11091355" cy="5366010"/>
          </a:xfrm>
        </p:spPr>
        <p:txBody>
          <a:bodyPr/>
          <a:lstStyle/>
          <a:p>
            <a:endParaRPr lang="en-US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GB" dirty="0"/>
              <a:t>Represents national pension fund associations across Europe</a:t>
            </a:r>
          </a:p>
          <a:p>
            <a:pPr lvl="1"/>
            <a:r>
              <a:rPr lang="en-GB" dirty="0"/>
              <a:t>Both occupational and personal pensions.</a:t>
            </a:r>
          </a:p>
          <a:p>
            <a:r>
              <a:rPr lang="en-GB" dirty="0"/>
              <a:t>€6+ trillion in assets — over 100 million Europeans covered</a:t>
            </a:r>
          </a:p>
          <a:p>
            <a:r>
              <a:rPr lang="en-GB" dirty="0"/>
              <a:t>Engaging with EU policymakers to build strong, sustainable pension systems</a:t>
            </a:r>
          </a:p>
          <a:p>
            <a:pPr marL="0" indent="0">
              <a:buNone/>
            </a:pPr>
            <a:r>
              <a:rPr lang="en-GB" dirty="0"/>
              <a:t>	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i="1" dirty="0"/>
              <a:t>”Good pensions for the people in Europe”</a:t>
            </a:r>
          </a:p>
          <a:p>
            <a:pPr marL="0" indent="0">
              <a:buNone/>
            </a:pPr>
            <a:endParaRPr lang="en-US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005E43-EA12-E5A6-FBE5-2418BBCA7B4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27116" y="329030"/>
            <a:ext cx="9600557" cy="917879"/>
          </a:xfrm>
        </p:spPr>
        <p:txBody>
          <a:bodyPr/>
          <a:lstStyle/>
          <a:p>
            <a:r>
              <a:rPr lang="en-US" sz="2800" dirty="0"/>
              <a:t> </a:t>
            </a:r>
            <a:r>
              <a:rPr lang="en-GB" sz="3200" dirty="0" err="1"/>
              <a:t>PensionsEurope</a:t>
            </a:r>
            <a:r>
              <a:rPr lang="en-GB" sz="3200" dirty="0"/>
              <a:t>: A Voice for Funded Pensions in Europe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0784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6AD43-B025-CD4B-1401-9E9B158B41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23FE80A-5256-3EE7-3CA4-5B1878089C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9399" y="1020033"/>
            <a:ext cx="11091355" cy="5366010"/>
          </a:xfrm>
        </p:spPr>
        <p:txBody>
          <a:bodyPr/>
          <a:lstStyle/>
          <a:p>
            <a:endParaRPr lang="en-US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None/>
            </a:pPr>
            <a:endParaRPr lang="en-US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0E8355-CEBB-F148-F364-E1341415324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9398" y="83624"/>
            <a:ext cx="11091355" cy="511883"/>
          </a:xfrm>
        </p:spPr>
        <p:txBody>
          <a:bodyPr/>
          <a:lstStyle/>
          <a:p>
            <a:r>
              <a:rPr lang="en-US" sz="2800" dirty="0"/>
              <a:t> Replacement levels and role of funded pensions diverse in Europe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63364E8-C18D-86D7-9DA2-326BEA70D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5888" y="748764"/>
            <a:ext cx="6044865" cy="6052696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039CD789-0D01-673A-ED04-98065509A5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5507"/>
            <a:ext cx="5325888" cy="6052696"/>
          </a:xfrm>
          <a:prstGeom prst="rect">
            <a:avLst/>
          </a:prstGeom>
        </p:spPr>
      </p:pic>
      <p:sp>
        <p:nvSpPr>
          <p:cNvPr id="6" name="Left Arrow 5">
            <a:extLst>
              <a:ext uri="{FF2B5EF4-FFF2-40B4-BE49-F238E27FC236}">
                <a16:creationId xmlns:a16="http://schemas.microsoft.com/office/drawing/2014/main" id="{8DB88504-2FA0-C284-BB4C-D6D7B914A2CF}"/>
              </a:ext>
            </a:extLst>
          </p:cNvPr>
          <p:cNvSpPr/>
          <p:nvPr/>
        </p:nvSpPr>
        <p:spPr>
          <a:xfrm>
            <a:off x="10295887" y="4613563"/>
            <a:ext cx="711778" cy="263237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934BC6A6-7C40-6675-AD3E-EC2B92BB3F0F}"/>
              </a:ext>
            </a:extLst>
          </p:cNvPr>
          <p:cNvSpPr/>
          <p:nvPr/>
        </p:nvSpPr>
        <p:spPr>
          <a:xfrm>
            <a:off x="182416" y="5472545"/>
            <a:ext cx="541848" cy="21302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5771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graph of a number of people&#10;&#10;Description automatically generated">
            <a:extLst>
              <a:ext uri="{FF2B5EF4-FFF2-40B4-BE49-F238E27FC236}">
                <a16:creationId xmlns:a16="http://schemas.microsoft.com/office/drawing/2014/main" id="{68B7F9D8-2306-756F-C961-BE2470E7A01E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72" y="803564"/>
            <a:ext cx="10234656" cy="5756996"/>
          </a:xfrm>
        </p:spPr>
      </p:pic>
      <p:sp>
        <p:nvSpPr>
          <p:cNvPr id="2" name="Up Arrow 1">
            <a:extLst>
              <a:ext uri="{FF2B5EF4-FFF2-40B4-BE49-F238E27FC236}">
                <a16:creationId xmlns:a16="http://schemas.microsoft.com/office/drawing/2014/main" id="{CB4AB0C5-C679-01CB-8B9B-7DE6EE5D3B4F}"/>
              </a:ext>
            </a:extLst>
          </p:cNvPr>
          <p:cNvSpPr/>
          <p:nvPr/>
        </p:nvSpPr>
        <p:spPr>
          <a:xfrm>
            <a:off x="8742218" y="5846618"/>
            <a:ext cx="277091" cy="713942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12193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A2DC2A-1550-2BDA-45D3-4F528D0EBB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E32A1A6-3A4B-86D8-F4BD-F5ECFA217C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9399" y="1020033"/>
            <a:ext cx="11091355" cy="5366010"/>
          </a:xfrm>
        </p:spPr>
        <p:txBody>
          <a:bodyPr/>
          <a:lstStyle/>
          <a:p>
            <a:endParaRPr lang="en-US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GB" dirty="0"/>
              <a:t>Ongoing shift to Defined Contribution (DC) due to cost and risks.</a:t>
            </a:r>
          </a:p>
          <a:p>
            <a:r>
              <a:rPr lang="en-GB" dirty="0"/>
              <a:t>Closure and merging of DB plans in some countries.</a:t>
            </a:r>
          </a:p>
          <a:p>
            <a:r>
              <a:rPr lang="en-GB" dirty="0"/>
              <a:t>Funding and sustainability challenges in mature systems.</a:t>
            </a:r>
          </a:p>
          <a:p>
            <a:pPr lvl="1"/>
            <a:r>
              <a:rPr lang="en-GB" dirty="0"/>
              <a:t>Negative cashflows in mature DB systems (e.g., UK, Finland).</a:t>
            </a:r>
          </a:p>
          <a:p>
            <a:r>
              <a:rPr lang="en-GB" dirty="0"/>
              <a:t>Need for improved funding ratios and sustainable plan management.</a:t>
            </a:r>
          </a:p>
          <a:p>
            <a:r>
              <a:rPr lang="en-GB" dirty="0"/>
              <a:t>Importance of hybrid solutions and regulatory support.</a:t>
            </a:r>
            <a:endParaRPr lang="en-US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28B8A7-0B6C-0BE1-1DAD-F678E6F3690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27116" y="329030"/>
            <a:ext cx="9298527" cy="511883"/>
          </a:xfrm>
        </p:spPr>
        <p:txBody>
          <a:bodyPr/>
          <a:lstStyle/>
          <a:p>
            <a:r>
              <a:rPr lang="en-GB" sz="3200" dirty="0"/>
              <a:t>Current Trends and Challenges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078926"/>
      </p:ext>
    </p:extLst>
  </p:cSld>
  <p:clrMapOvr>
    <a:masterClrMapping/>
  </p:clrMapOvr>
</p:sld>
</file>

<file path=ppt/theme/theme1.xml><?xml version="1.0" encoding="utf-8"?>
<a:theme xmlns:a="http://schemas.openxmlformats.org/drawingml/2006/main" name="PA presentation template corporate 2022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A presentation template 2022" id="{A9A9FE07-8D48-48B4-A10C-0E99AE920A3E}" vid="{208DE679-8DFD-4FBF-A542-C62D92B49DC7}"/>
    </a:ext>
  </a:extLst>
</a:theme>
</file>

<file path=ppt/theme/theme2.xml><?xml version="1.0" encoding="utf-8"?>
<a:theme xmlns:a="http://schemas.openxmlformats.org/drawingml/2006/main" name="1_JOF default theme">
  <a:themeElements>
    <a:clrScheme name="The Pensions Authority - JOF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11F5B"/>
      </a:accent1>
      <a:accent2>
        <a:srgbClr val="F19B0A"/>
      </a:accent2>
      <a:accent3>
        <a:srgbClr val="6D0909"/>
      </a:accent3>
      <a:accent4>
        <a:srgbClr val="3D3856"/>
      </a:accent4>
      <a:accent5>
        <a:srgbClr val="175A0A"/>
      </a:accent5>
      <a:accent6>
        <a:srgbClr val="BDB925"/>
      </a:accent6>
      <a:hlink>
        <a:srgbClr val="009999"/>
      </a:hlink>
      <a:folHlink>
        <a:srgbClr val="99CC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A PowerPoint template  -  Read-Only" id="{39B7E8E3-A776-4219-A557-4DBD1331A4C4}" vid="{645A12B9-479F-43C0-A37E-738321D28573}"/>
    </a:ext>
  </a:extLst>
</a:theme>
</file>

<file path=ppt/theme/theme3.xml><?xml version="1.0" encoding="utf-8"?>
<a:theme xmlns:a="http://schemas.openxmlformats.org/drawingml/2006/main" name="3_JOF default theme">
  <a:themeElements>
    <a:clrScheme name="Offic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8575">
          <a:solidFill>
            <a:srgbClr val="00B050"/>
          </a:solidFill>
          <a:prstDash val="dash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A PowerPoint template" id="{EDD9D5B4-4720-4FCC-B38B-AF64E972C4F7}" vid="{E0C98A20-F879-443A-933B-8042B22521C9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GS_conference" id="{014D8570-64DF-41FB-B8B1-AA9A4701559C}" vid="{0C5AC45B-2F10-47B8-B36D-F830C24124B0}"/>
    </a:ext>
  </a:extLst>
</a:theme>
</file>

<file path=ppt/theme/theme5.xml><?xml version="1.0" encoding="utf-8"?>
<a:theme xmlns:a="http://schemas.openxmlformats.org/drawingml/2006/main" name="Office Theme">
  <a:themeElements>
    <a:clrScheme name="Custom 302">
      <a:dk1>
        <a:srgbClr val="014282"/>
      </a:dk1>
      <a:lt1>
        <a:srgbClr val="FFFFFF"/>
      </a:lt1>
      <a:dk2>
        <a:srgbClr val="F5E124"/>
      </a:dk2>
      <a:lt2>
        <a:srgbClr val="FFFFFF"/>
      </a:lt2>
      <a:accent1>
        <a:srgbClr val="014282"/>
      </a:accent1>
      <a:accent2>
        <a:srgbClr val="F5E124"/>
      </a:accent2>
      <a:accent3>
        <a:srgbClr val="014282"/>
      </a:accent3>
      <a:accent4>
        <a:srgbClr val="F5E124"/>
      </a:accent4>
      <a:accent5>
        <a:srgbClr val="014282"/>
      </a:accent5>
      <a:accent6>
        <a:srgbClr val="F5E124"/>
      </a:accent6>
      <a:hlink>
        <a:srgbClr val="014282"/>
      </a:hlink>
      <a:folHlink>
        <a:srgbClr val="F5E124"/>
      </a:folHlink>
    </a:clrScheme>
    <a:fontScheme name="Custom 300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 presentation template corporate 2022</Template>
  <TotalTime>145</TotalTime>
  <Words>1942</Words>
  <Application>Microsoft Office PowerPoint</Application>
  <PresentationFormat>Widescreen</PresentationFormat>
  <Paragraphs>405</Paragraphs>
  <Slides>50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50</vt:i4>
      </vt:variant>
    </vt:vector>
  </HeadingPairs>
  <TitlesOfParts>
    <vt:vector size="61" baseType="lpstr">
      <vt:lpstr>Aptos</vt:lpstr>
      <vt:lpstr>Arial</vt:lpstr>
      <vt:lpstr>Calibri</vt:lpstr>
      <vt:lpstr>Courier New</vt:lpstr>
      <vt:lpstr>Roboto</vt:lpstr>
      <vt:lpstr>Wingdings</vt:lpstr>
      <vt:lpstr>PA presentation template corporate 2022</vt:lpstr>
      <vt:lpstr>1_JOF default theme</vt:lpstr>
      <vt:lpstr>3_JOF default theme</vt:lpstr>
      <vt:lpstr>Default Design</vt:lpstr>
      <vt:lpstr>Office Theme</vt:lpstr>
      <vt:lpstr>Supervision of pensions 2025 - 2029</vt:lpstr>
      <vt:lpstr>Supervision of pensions 2025 - 2029</vt:lpstr>
      <vt:lpstr>Supervision of pensions 2025 - 2029</vt:lpstr>
      <vt:lpstr>Supervision of pensions 2025 - 2029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Supervision of pensions 2025 - 2029</vt:lpstr>
      <vt:lpstr>PowerPoint Presentation</vt:lpstr>
      <vt:lpstr> </vt:lpstr>
      <vt:lpstr>PowerPoint Presentation</vt:lpstr>
      <vt:lpstr>PowerPoint Presentation</vt:lpstr>
      <vt:lpstr>Group schemes</vt:lpstr>
      <vt:lpstr>OMAs</vt:lpstr>
      <vt:lpstr>PowerPoint Presentation</vt:lpstr>
      <vt:lpstr>Growth in PRSAs continues to be in non-standard</vt:lpstr>
      <vt:lpstr>The </vt:lpstr>
      <vt:lpstr>The </vt:lpstr>
      <vt:lpstr>The </vt:lpstr>
      <vt:lpstr>Supervision of pensions 2025 - 2029</vt:lpstr>
      <vt:lpstr>Supervision of pensions 2025 - 2029</vt:lpstr>
      <vt:lpstr>  Pensions Authority consultations:  current and planned   </vt:lpstr>
      <vt:lpstr>Overview</vt:lpstr>
      <vt:lpstr>Legal basis for PA consultations</vt:lpstr>
      <vt:lpstr>Legislative process</vt:lpstr>
      <vt:lpstr>Approaches to consultation </vt:lpstr>
      <vt:lpstr>Recent consultation – DB consolidation </vt:lpstr>
      <vt:lpstr>Call for evidence</vt:lpstr>
      <vt:lpstr>Preliminary analysis</vt:lpstr>
      <vt:lpstr>Targeted consultation</vt:lpstr>
      <vt:lpstr>Trustee survey</vt:lpstr>
      <vt:lpstr>DB consolidation</vt:lpstr>
      <vt:lpstr>Upcoming consultations – In-scheme drawdown</vt:lpstr>
      <vt:lpstr>Upcoming consultations – In-scheme drawdown</vt:lpstr>
      <vt:lpstr>Upcoming consultations - PRSA investment rules </vt:lpstr>
      <vt:lpstr>Thank you</vt:lpstr>
      <vt:lpstr>Supervision of pensions 2025 - 2029</vt:lpstr>
      <vt:lpstr>Supervision of pensions 2025 - 2029 (round table discussion)</vt:lpstr>
      <vt:lpstr>Supervision of pensions 2025 - 2029</vt:lpstr>
      <vt:lpstr>Supervision of pensions 2025 - 2029</vt:lpstr>
    </vt:vector>
  </TitlesOfParts>
  <Company>Pensions Authority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David Smullen (Pensions Authority)</dc:creator>
  <cp:lastModifiedBy>David Smullen (Pensions Authority)</cp:lastModifiedBy>
  <cp:revision>10</cp:revision>
  <dcterms:created xsi:type="dcterms:W3CDTF">2025-09-02T08:54:11Z</dcterms:created>
  <dcterms:modified xsi:type="dcterms:W3CDTF">2025-09-16T11:58:58Z</dcterms:modified>
</cp:coreProperties>
</file>